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1"/>
  </p:sldMasterIdLst>
  <p:notesMasterIdLst>
    <p:notesMasterId r:id="rId37"/>
  </p:notesMasterIdLst>
  <p:handoutMasterIdLst>
    <p:handoutMasterId r:id="rId38"/>
  </p:handoutMasterIdLst>
  <p:sldIdLst>
    <p:sldId id="257" r:id="rId2"/>
    <p:sldId id="270" r:id="rId3"/>
    <p:sldId id="293" r:id="rId4"/>
    <p:sldId id="306" r:id="rId5"/>
    <p:sldId id="276" r:id="rId6"/>
    <p:sldId id="403" r:id="rId7"/>
    <p:sldId id="404" r:id="rId8"/>
    <p:sldId id="430" r:id="rId9"/>
    <p:sldId id="434" r:id="rId10"/>
    <p:sldId id="433" r:id="rId11"/>
    <p:sldId id="435" r:id="rId12"/>
    <p:sldId id="436" r:id="rId13"/>
    <p:sldId id="519" r:id="rId14"/>
    <p:sldId id="267" r:id="rId15"/>
    <p:sldId id="406" r:id="rId16"/>
    <p:sldId id="411" r:id="rId17"/>
    <p:sldId id="402" r:id="rId18"/>
    <p:sldId id="273" r:id="rId19"/>
    <p:sldId id="520" r:id="rId20"/>
    <p:sldId id="272" r:id="rId21"/>
    <p:sldId id="521" r:id="rId22"/>
    <p:sldId id="285" r:id="rId23"/>
    <p:sldId id="522" r:id="rId24"/>
    <p:sldId id="422" r:id="rId25"/>
    <p:sldId id="419" r:id="rId26"/>
    <p:sldId id="427" r:id="rId27"/>
    <p:sldId id="421" r:id="rId28"/>
    <p:sldId id="423" r:id="rId29"/>
    <p:sldId id="429" r:id="rId30"/>
    <p:sldId id="424" r:id="rId31"/>
    <p:sldId id="294" r:id="rId32"/>
    <p:sldId id="304" r:id="rId33"/>
    <p:sldId id="445" r:id="rId34"/>
    <p:sldId id="523" r:id="rId35"/>
    <p:sldId id="353" r:id="rId36"/>
  </p:sldIdLst>
  <p:sldSz cx="9144000" cy="6858000" type="screen4x3"/>
  <p:notesSz cx="9236075" cy="6950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vin, Amanda" initials="L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57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alevin\Documents\Analysis\E3\DDPP-Other\2+1.5%20degree%20Modeling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delforge\Dropbox%20(NRDC)\SHARED\Building%20Decarbonization\2018%20-%20Anna%20Brockway%20-%20Heat%20pump%20GHGs\Marginal%20emissions\E3-ACC-2018%20update\ACC_2018_v1f-PD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H%20drive\Industrial%20Energy\ISO%2050001%20and%20SEM\admin\Zero%20Energy\Net%20Zero%20energy%20and%20carbon%20alt%202%20(Autosaved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H%20drive\Industrial%20Energy\ISO%2050001%20and%20SEM\admin\Zero%20Energy\Net%20Zero%20energy%20and%20carbon%20alt%202%20(Autosaved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H%20drive\Industrial%20Energy\ISO%2050001%20and%20SEM\admin\Zero%20Energy\Net%20Zero%20energy%20and%20carbon%20alt%202%20(Autosaved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E:\H%20drive\Industrial%20Energy\ISO%2050001%20and%20SEM\admin\Zero%20Energy\Net%20Zero%20energy%20and%20carbon%20alt%202%20(Autosaved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E:\H%20drive\Industrial%20Energy\ISO%2050001%20and%20SEM\admin\Zero%20Energy\Net%20Zero%20energy%20and%20carbon%20alt%202%20(Autosaved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H%20drive\Policy\California%20Energy\Copy%20of%20Rosefeld%20Curve%20through%202014%20without%20CA%20wo%20EE%20lin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2"/>
          <c:order val="1"/>
          <c:tx>
            <c:strRef>
              <c:f>'Total GHG'!$B$41</c:f>
              <c:strCache>
                <c:ptCount val="1"/>
                <c:pt idx="0">
                  <c:v>Historical (w/ LUCF)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'Total GHG'!$C$39:$BK$39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'Total GHG'!$C$41:$BK$41</c:f>
              <c:numCache>
                <c:formatCode>_(* #,##0.00_);_(* \(#,##0.00\);_(* "-"??_);_(@_)</c:formatCode>
                <c:ptCount val="61"/>
                <c:pt idx="0">
                  <c:v>5543.46357600599</c:v>
                </c:pt>
                <c:pt idx="1">
                  <c:v>5479.4234407959902</c:v>
                </c:pt>
                <c:pt idx="2">
                  <c:v>5608.7403444210004</c:v>
                </c:pt>
                <c:pt idx="3">
                  <c:v>5738.6671007689902</c:v>
                </c:pt>
                <c:pt idx="4">
                  <c:v>5801.6068217000002</c:v>
                </c:pt>
                <c:pt idx="5">
                  <c:v>5923.2759193909997</c:v>
                </c:pt>
                <c:pt idx="6">
                  <c:v>6103.1860518949998</c:v>
                </c:pt>
                <c:pt idx="7">
                  <c:v>6178.3745599479998</c:v>
                </c:pt>
                <c:pt idx="8">
                  <c:v>6249.5751777219903</c:v>
                </c:pt>
                <c:pt idx="9">
                  <c:v>6296.301733837</c:v>
                </c:pt>
                <c:pt idx="10">
                  <c:v>6461.503456849</c:v>
                </c:pt>
                <c:pt idx="11">
                  <c:v>6373.5480831169998</c:v>
                </c:pt>
                <c:pt idx="12">
                  <c:v>6425.6033188900001</c:v>
                </c:pt>
                <c:pt idx="13">
                  <c:v>6458.041409513</c:v>
                </c:pt>
                <c:pt idx="14">
                  <c:v>6605.96476668799</c:v>
                </c:pt>
                <c:pt idx="15">
                  <c:v>6582.3180852529904</c:v>
                </c:pt>
                <c:pt idx="16">
                  <c:v>6505.2343481460002</c:v>
                </c:pt>
                <c:pt idx="17">
                  <c:v>6650.5664546050002</c:v>
                </c:pt>
                <c:pt idx="18">
                  <c:v>6460.3623780409998</c:v>
                </c:pt>
                <c:pt idx="19">
                  <c:v>6008.6127717720001</c:v>
                </c:pt>
                <c:pt idx="20">
                  <c:v>6208.2684477310004</c:v>
                </c:pt>
                <c:pt idx="21">
                  <c:v>6027.5746014389997</c:v>
                </c:pt>
                <c:pt idx="22">
                  <c:v>5784.51607969</c:v>
                </c:pt>
                <c:pt idx="23">
                  <c:v>5917.0719856790001</c:v>
                </c:pt>
                <c:pt idx="24">
                  <c:v>5978.3263884000007</c:v>
                </c:pt>
                <c:pt idx="25">
                  <c:v>5827.7248910359995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297-4814-91EF-AC840286BA90}"/>
            </c:ext>
          </c:extLst>
        </c:ser>
        <c:ser>
          <c:idx val="14"/>
          <c:order val="3"/>
          <c:tx>
            <c:strRef>
              <c:f>'Total GHG'!$B$43</c:f>
              <c:strCache>
                <c:ptCount val="1"/>
                <c:pt idx="0">
                  <c:v>BAU (w/ LUCF)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'Total GHG'!$C$39:$BK$39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'Total GHG'!$C$43:$BK$43</c:f>
              <c:numCache>
                <c:formatCode>General</c:formatCode>
                <c:ptCount val="61"/>
                <c:pt idx="25" formatCode="_(* #,##0.00_);_(* \(#,##0.00\);_(* &quot;-&quot;??_);_(@_)">
                  <c:v>5827.7248910359995</c:v>
                </c:pt>
                <c:pt idx="26" formatCode="_(* #,##0.00_);_(* \(#,##0.00\);_(* &quot;-&quot;??_);_(@_)">
                  <c:v>5687.3514135430851</c:v>
                </c:pt>
                <c:pt idx="27" formatCode="_(* #,##0.00_);_(* \(#,##0.00\);_(* &quot;-&quot;??_);_(@_)">
                  <c:v>5721.6012279198567</c:v>
                </c:pt>
                <c:pt idx="28" formatCode="_(* #,##0.00_);_(* \(#,##0.00\);_(* &quot;-&quot;??_);_(@_)">
                  <c:v>5775.0208402144763</c:v>
                </c:pt>
                <c:pt idx="29" formatCode="_(* #,##0.00_);_(* \(#,##0.00\);_(* &quot;-&quot;??_);_(@_)">
                  <c:v>5852.8830138037138</c:v>
                </c:pt>
                <c:pt idx="30" formatCode="_(* #,##0.00_);_(* \(#,##0.00\);_(* &quot;-&quot;??_);_(@_)">
                  <c:v>5937.1248075714284</c:v>
                </c:pt>
                <c:pt idx="31" formatCode="_(* #,##0.00_);_(* \(#,##0.00\);_(* &quot;-&quot;??_);_(@_)">
                  <c:v>5915.3254694285715</c:v>
                </c:pt>
                <c:pt idx="32" formatCode="_(* #,##0.00_);_(* \(#,##0.00\);_(* &quot;-&quot;??_);_(@_)">
                  <c:v>5860.2173101428571</c:v>
                </c:pt>
                <c:pt idx="33" formatCode="_(* #,##0.00_);_(* \(#,##0.00\);_(* &quot;-&quot;??_);_(@_)">
                  <c:v>5838.986100666667</c:v>
                </c:pt>
                <c:pt idx="34" formatCode="_(* #,##0.00_);_(* \(#,##0.00\);_(* &quot;-&quot;??_);_(@_)">
                  <c:v>5825.0368637142856</c:v>
                </c:pt>
                <c:pt idx="35" formatCode="_(* #,##0.00_);_(* \(#,##0.00\);_(* &quot;-&quot;??_);_(@_)">
                  <c:v>5832.7111268571425</c:v>
                </c:pt>
                <c:pt idx="36" formatCode="_(* #,##0.00_);_(* \(#,##0.00\);_(* &quot;-&quot;??_);_(@_)">
                  <c:v>5796.37585047619</c:v>
                </c:pt>
                <c:pt idx="37" formatCode="_(* #,##0.00_);_(* \(#,##0.00\);_(* &quot;-&quot;??_);_(@_)">
                  <c:v>5742.9349753809529</c:v>
                </c:pt>
                <c:pt idx="38" formatCode="_(* #,##0.00_);_(* \(#,##0.00\);_(* &quot;-&quot;??_);_(@_)">
                  <c:v>5705.1690972222223</c:v>
                </c:pt>
                <c:pt idx="39" formatCode="_(* #,##0.00_);_(* \(#,##0.00\);_(* &quot;-&quot;??_);_(@_)">
                  <c:v>5677.2081409047623</c:v>
                </c:pt>
                <c:pt idx="40" formatCode="_(* #,##0.00_);_(* \(#,##0.00\);_(* &quot;-&quot;??_);_(@_)">
                  <c:v>5669.0279079523807</c:v>
                </c:pt>
                <c:pt idx="41" formatCode="_(* #,##0.00_);_(* \(#,##0.00\);_(* &quot;-&quot;??_);_(@_)">
                  <c:v>5657.2407459047618</c:v>
                </c:pt>
                <c:pt idx="42" formatCode="_(* #,##0.00_);_(* \(#,##0.00\);_(* &quot;-&quot;??_);_(@_)">
                  <c:v>5643.9952917969931</c:v>
                </c:pt>
                <c:pt idx="43" formatCode="_(* #,##0.00_);_(* \(#,##0.00\);_(* &quot;-&quot;??_);_(@_)">
                  <c:v>5640.7500178994705</c:v>
                </c:pt>
                <c:pt idx="44" formatCode="_(* #,##0.00_);_(* \(#,##0.00\);_(* &quot;-&quot;??_);_(@_)">
                  <c:v>5645.7089699551816</c:v>
                </c:pt>
                <c:pt idx="45" formatCode="_(* #,##0.00_);_(* \(#,##0.00\);_(* &quot;-&quot;??_);_(@_)">
                  <c:v>5654.0638531428576</c:v>
                </c:pt>
                <c:pt idx="46" formatCode="_(* #,##0.00_);_(* \(#,##0.00\);_(* &quot;-&quot;??_);_(@_)">
                  <c:v>5663.9677798888888</c:v>
                </c:pt>
                <c:pt idx="47" formatCode="_(* #,##0.00_);_(* \(#,##0.00\);_(* &quot;-&quot;??_);_(@_)">
                  <c:v>5673.0566413129254</c:v>
                </c:pt>
                <c:pt idx="48" formatCode="_(* #,##0.00_);_(* \(#,##0.00\);_(* &quot;-&quot;??_);_(@_)">
                  <c:v>5683.9977421098902</c:v>
                </c:pt>
                <c:pt idx="49" formatCode="_(* #,##0.00_);_(* \(#,##0.00\);_(* &quot;-&quot;??_);_(@_)">
                  <c:v>5699.0532108730167</c:v>
                </c:pt>
                <c:pt idx="50" formatCode="_(* #,##0.00_);_(* \(#,##0.00\);_(* &quot;-&quot;??_);_(@_)">
                  <c:v>5709.2919283203464</c:v>
                </c:pt>
                <c:pt idx="51" formatCode="_(* #,##0.00_);_(* \(#,##0.00\);_(* &quot;-&quot;??_);_(@_)">
                  <c:v>5723.4687208571431</c:v>
                </c:pt>
                <c:pt idx="52" formatCode="_(* #,##0.00_);_(* \(#,##0.00\);_(* &quot;-&quot;??_);_(@_)">
                  <c:v>5741.2792558465608</c:v>
                </c:pt>
                <c:pt idx="53" formatCode="_(* #,##0.00_);_(* \(#,##0.00\);_(* &quot;-&quot;??_);_(@_)">
                  <c:v>5763.2609313333332</c:v>
                </c:pt>
                <c:pt idx="54" formatCode="_(* #,##0.00_);_(* \(#,##0.00\);_(* &quot;-&quot;??_);_(@_)">
                  <c:v>5786.2338126734694</c:v>
                </c:pt>
                <c:pt idx="55" formatCode="_(* #,##0.00_);_(* \(#,##0.00\);_(* &quot;-&quot;??_);_(@_)">
                  <c:v>5809.9417957936512</c:v>
                </c:pt>
                <c:pt idx="56" formatCode="_(* #,##0.00_);_(* \(#,##0.00\);_(* &quot;-&quot;??_);_(@_)">
                  <c:v>5838.6204707619045</c:v>
                </c:pt>
                <c:pt idx="57" formatCode="_(* #,##0.00_);_(* \(#,##0.00\);_(* &quot;-&quot;??_);_(@_)">
                  <c:v>5866.4363367142851</c:v>
                </c:pt>
                <c:pt idx="58" formatCode="_(* #,##0.00_);_(* \(#,##0.00\);_(* &quot;-&quot;??_);_(@_)">
                  <c:v>5898.0197446349212</c:v>
                </c:pt>
                <c:pt idx="59" formatCode="_(* #,##0.00_);_(* \(#,##0.00\);_(* &quot;-&quot;??_);_(@_)">
                  <c:v>5944.4707414761906</c:v>
                </c:pt>
                <c:pt idx="60" formatCode="_(* #,##0.00_);_(* \(#,##0.00\);_(* &quot;-&quot;??_);_(@_)">
                  <c:v>6043.1816410000001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297-4814-91EF-AC840286BA90}"/>
            </c:ext>
          </c:extLst>
        </c:ser>
        <c:ser>
          <c:idx val="16"/>
          <c:order val="5"/>
          <c:tx>
            <c:strRef>
              <c:f>'Total GHG'!$B$45</c:f>
              <c:strCache>
                <c:ptCount val="1"/>
                <c:pt idx="0">
                  <c:v>2 Degree Trajectory (w/ LUCF)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'Total GHG'!$C$39:$BK$39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'Total GHG'!$C$45:$BK$45</c:f>
              <c:numCache>
                <c:formatCode>General</c:formatCode>
                <c:ptCount val="61"/>
                <c:pt idx="25" formatCode="_(* #,##0.00_);_(* \(#,##0.00\);_(* &quot;-&quot;??_);_(@_)">
                  <c:v>5827.7248910359995</c:v>
                </c:pt>
                <c:pt idx="26" formatCode="_(* #,##0.00_);_(* \(#,##0.00\);_(* &quot;-&quot;??_);_(@_)">
                  <c:v>5599.8326187419234</c:v>
                </c:pt>
                <c:pt idx="27" formatCode="_(* #,##0.00_);_(* \(#,##0.00\);_(* &quot;-&quot;??_);_(@_)">
                  <c:v>5530.3850584870261</c:v>
                </c:pt>
                <c:pt idx="28" formatCode="_(* #,##0.00_);_(* \(#,##0.00\);_(* &quot;-&quot;??_);_(@_)">
                  <c:v>5458.2241081684042</c:v>
                </c:pt>
                <c:pt idx="29" formatCode="_(* #,##0.00_);_(* \(#,##0.00\);_(* &quot;-&quot;??_);_(@_)">
                  <c:v>5385.3301720444615</c:v>
                </c:pt>
                <c:pt idx="30" formatCode="_(* #,##0.00_);_(* \(#,##0.00\);_(* &quot;-&quot;??_);_(@_)">
                  <c:v>5287.4542572125401</c:v>
                </c:pt>
                <c:pt idx="31" formatCode="_(* #,##0.00_);_(* \(#,##0.00\);_(* &quot;-&quot;??_);_(@_)">
                  <c:v>5143.6035764478474</c:v>
                </c:pt>
                <c:pt idx="32" formatCode="_(* #,##0.00_);_(* \(#,##0.00\);_(* &quot;-&quot;??_);_(@_)">
                  <c:v>4998.0275553008096</c:v>
                </c:pt>
                <c:pt idx="33" formatCode="_(* #,##0.00_);_(* \(#,##0.00\);_(* &quot;-&quot;??_);_(@_)">
                  <c:v>4831.9468533890795</c:v>
                </c:pt>
                <c:pt idx="34" formatCode="_(* #,##0.00_);_(* \(#,##0.00\);_(* &quot;-&quot;??_);_(@_)">
                  <c:v>4644.6244495656192</c:v>
                </c:pt>
                <c:pt idx="35" formatCode="_(* #,##0.00_);_(* \(#,##0.00\);_(* &quot;-&quot;??_);_(@_)">
                  <c:v>4359.1942380952378</c:v>
                </c:pt>
                <c:pt idx="36" formatCode="_(* #,##0.00_);_(* \(#,##0.00\);_(* &quot;-&quot;??_);_(@_)">
                  <c:v>4180.9293129523812</c:v>
                </c:pt>
                <c:pt idx="37" formatCode="_(* #,##0.00_);_(* \(#,##0.00\);_(* &quot;-&quot;??_);_(@_)">
                  <c:v>4016.1788316666671</c:v>
                </c:pt>
                <c:pt idx="38" formatCode="_(* #,##0.00_);_(* \(#,##0.00\);_(* &quot;-&quot;??_);_(@_)">
                  <c:v>3792.872029523809</c:v>
                </c:pt>
                <c:pt idx="39" formatCode="_(* #,##0.00_);_(* \(#,##0.00\);_(* &quot;-&quot;??_);_(@_)">
                  <c:v>3622.6514252380948</c:v>
                </c:pt>
                <c:pt idx="40" formatCode="_(* #,##0.00_);_(* \(#,##0.00\);_(* &quot;-&quot;??_);_(@_)">
                  <c:v>3430.0566123809522</c:v>
                </c:pt>
                <c:pt idx="41" formatCode="_(* #,##0.00_);_(* \(#,##0.00\);_(* &quot;-&quot;??_);_(@_)">
                  <c:v>3279.9041817619045</c:v>
                </c:pt>
                <c:pt idx="42" formatCode="_(* #,##0.00_);_(* \(#,##0.00\);_(* &quot;-&quot;??_);_(@_)">
                  <c:v>2860.4175275187972</c:v>
                </c:pt>
                <c:pt idx="43" formatCode="_(* #,##0.00_);_(* \(#,##0.00\);_(* &quot;-&quot;??_);_(@_)">
                  <c:v>2749.9131339153437</c:v>
                </c:pt>
                <c:pt idx="44" formatCode="_(* #,##0.00_);_(* \(#,##0.00\);_(* &quot;-&quot;??_);_(@_)">
                  <c:v>2596.9438116526612</c:v>
                </c:pt>
                <c:pt idx="45" formatCode="_(* #,##0.00_);_(* \(#,##0.00\);_(* &quot;-&quot;??_);_(@_)">
                  <c:v>2495.7045741071424</c:v>
                </c:pt>
                <c:pt idx="46" formatCode="_(* #,##0.00_);_(* \(#,##0.00\);_(* &quot;-&quot;??_);_(@_)">
                  <c:v>2357.1130382222218</c:v>
                </c:pt>
                <c:pt idx="47" formatCode="_(* #,##0.00_);_(* \(#,##0.00\);_(* &quot;-&quot;??_);_(@_)">
                  <c:v>2247.6255686394557</c:v>
                </c:pt>
                <c:pt idx="48" formatCode="_(* #,##0.00_);_(* \(#,##0.00\);_(* &quot;-&quot;??_);_(@_)">
                  <c:v>2143.9020268131867</c:v>
                </c:pt>
                <c:pt idx="49" formatCode="_(* #,##0.00_);_(* \(#,##0.00\);_(* &quot;-&quot;??_);_(@_)">
                  <c:v>2040.0828946825395</c:v>
                </c:pt>
                <c:pt idx="50" formatCode="_(* #,##0.00_);_(* \(#,##0.00\);_(* &quot;-&quot;??_);_(@_)">
                  <c:v>1934.7193748917748</c:v>
                </c:pt>
                <c:pt idx="51" formatCode="_(* #,##0.00_);_(* \(#,##0.00\);_(* &quot;-&quot;??_);_(@_)">
                  <c:v>1820.687751142857</c:v>
                </c:pt>
                <c:pt idx="52" formatCode="_(* #,##0.00_);_(* \(#,##0.00\);_(* &quot;-&quot;??_);_(@_)">
                  <c:v>1709.7106554497354</c:v>
                </c:pt>
                <c:pt idx="53" formatCode="_(* #,##0.00_);_(* \(#,##0.00\);_(* &quot;-&quot;??_);_(@_)">
                  <c:v>1610.175535833333</c:v>
                </c:pt>
                <c:pt idx="54" formatCode="_(* #,##0.00_);_(* \(#,##0.00\);_(* &quot;-&quot;??_);_(@_)">
                  <c:v>1519.794524897959</c:v>
                </c:pt>
                <c:pt idx="55" formatCode="_(* #,##0.00_);_(* \(#,##0.00\);_(* &quot;-&quot;??_);_(@_)">
                  <c:v>1435.8141769841268</c:v>
                </c:pt>
                <c:pt idx="56" formatCode="_(* #,##0.00_);_(* \(#,##0.00\);_(* &quot;-&quot;??_);_(@_)">
                  <c:v>1358.328889904762</c:v>
                </c:pt>
                <c:pt idx="57" formatCode="_(* #,##0.00_);_(* \(#,##0.00\);_(* &quot;-&quot;??_);_(@_)">
                  <c:v>1283.1774592857146</c:v>
                </c:pt>
                <c:pt idx="58" formatCode="_(* #,##0.00_);_(* \(#,##0.00\);_(* &quot;-&quot;??_);_(@_)">
                  <c:v>1207.5107415873017</c:v>
                </c:pt>
                <c:pt idx="59" formatCode="_(* #,##0.00_);_(* \(#,##0.00\);_(* &quot;-&quot;??_);_(@_)">
                  <c:v>1124.7093061904761</c:v>
                </c:pt>
                <c:pt idx="60" formatCode="_(* #,##0.00_);_(* \(#,##0.00\);_(* &quot;-&quot;??_);_(@_)">
                  <c:v>988.07479999999987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297-4814-91EF-AC840286BA90}"/>
            </c:ext>
          </c:extLst>
        </c:ser>
        <c:ser>
          <c:idx val="18"/>
          <c:order val="7"/>
          <c:tx>
            <c:strRef>
              <c:f>'Total GHG'!$B$47</c:f>
              <c:strCache>
                <c:ptCount val="1"/>
                <c:pt idx="0">
                  <c:v>1.5 Degree Trajectory (Higher Contribution from Developed)</c:v>
                </c:pt>
              </c:strCache>
              <c:extLst xmlns:c15="http://schemas.microsoft.com/office/drawing/2012/chart"/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'Total GHG'!$C$39:$BK$39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  <c:extLst xmlns:c15="http://schemas.microsoft.com/office/drawing/2012/chart"/>
            </c:numRef>
          </c:cat>
          <c:val>
            <c:numRef>
              <c:f>'Total GHG'!$C$47:$BK$47</c:f>
              <c:numCache>
                <c:formatCode>General</c:formatCode>
                <c:ptCount val="61"/>
                <c:pt idx="25" formatCode="_(* #,##0.00_);_(* \(#,##0.00\);_(* &quot;-&quot;??_);_(@_)">
                  <c:v>5827.7248910360004</c:v>
                </c:pt>
                <c:pt idx="26" formatCode="_(* #,##0.00_);_(* \(#,##0.00\);_(* &quot;-&quot;??_);_(@_)">
                  <c:v>5519.4163635704836</c:v>
                </c:pt>
                <c:pt idx="27" formatCode="_(* #,##0.00_);_(* \(#,##0.00\);_(* &quot;-&quot;??_);_(@_)">
                  <c:v>5437.9565467337115</c:v>
                </c:pt>
                <c:pt idx="28" formatCode="_(* #,##0.00_);_(* \(#,##0.00\);_(* &quot;-&quot;??_);_(@_)">
                  <c:v>5144.5716810942013</c:v>
                </c:pt>
                <c:pt idx="29" formatCode="_(* #,##0.00_);_(* \(#,##0.00\);_(* &quot;-&quot;??_);_(@_)">
                  <c:v>4928.598021707292</c:v>
                </c:pt>
                <c:pt idx="30" formatCode="_(* #,##0.00_);_(* \(#,##0.00\);_(* &quot;-&quot;??_);_(@_)">
                  <c:v>4727.6335272189754</c:v>
                </c:pt>
                <c:pt idx="31" formatCode="_(* #,##0.00_);_(* \(#,##0.00\);_(* &quot;-&quot;??_);_(@_)">
                  <c:v>4493.6246128706871</c:v>
                </c:pt>
                <c:pt idx="32" formatCode="_(* #,##0.00_);_(* \(#,##0.00\);_(* &quot;-&quot;??_);_(@_)">
                  <c:v>4265.1648147931155</c:v>
                </c:pt>
                <c:pt idx="33" formatCode="_(* #,##0.00_);_(* \(#,##0.00\);_(* &quot;-&quot;??_);_(@_)">
                  <c:v>4027.694935350597</c:v>
                </c:pt>
                <c:pt idx="34" formatCode="_(* #,##0.00_);_(* \(#,##0.00\);_(* &quot;-&quot;??_);_(@_)">
                  <c:v>3767.2070969970755</c:v>
                </c:pt>
                <c:pt idx="35" formatCode="_(* #,##0.00_);_(* \(#,##0.00\);_(* &quot;-&quot;??_);_(@_)">
                  <c:v>3418.1582943363537</c:v>
                </c:pt>
                <c:pt idx="36" formatCode="_(* #,##0.00_);_(* \(#,##0.00\);_(* &quot;-&quot;??_);_(@_)">
                  <c:v>3183.5427528564455</c:v>
                </c:pt>
                <c:pt idx="37" formatCode="_(* #,##0.00_);_(* \(#,##0.00\);_(* &quot;-&quot;??_);_(@_)">
                  <c:v>2968.1937748652317</c:v>
                </c:pt>
                <c:pt idx="38" formatCode="_(* #,##0.00_);_(* \(#,##0.00\);_(* &quot;-&quot;??_);_(@_)">
                  <c:v>2715.0122321276995</c:v>
                </c:pt>
                <c:pt idx="39" formatCode="_(* #,##0.00_);_(* \(#,##0.00\);_(* &quot;-&quot;??_);_(@_)">
                  <c:v>2503.4027542739013</c:v>
                </c:pt>
                <c:pt idx="40" formatCode="_(* #,##0.00_);_(* \(#,##0.00\);_(* &quot;-&quot;??_);_(@_)">
                  <c:v>2276.4007052697989</c:v>
                </c:pt>
                <c:pt idx="41" formatCode="_(* #,##0.00_);_(* \(#,##0.00\);_(* &quot;-&quot;??_);_(@_)">
                  <c:v>2110.618405068521</c:v>
                </c:pt>
                <c:pt idx="42" formatCode="_(* #,##0.00_);_(* \(#,##0.00\);_(* &quot;-&quot;??_);_(@_)">
                  <c:v>1796.8429898859981</c:v>
                </c:pt>
                <c:pt idx="43" formatCode="_(* #,##0.00_);_(* \(#,##0.00\);_(* &quot;-&quot;??_);_(@_)">
                  <c:v>1678.3323931846035</c:v>
                </c:pt>
                <c:pt idx="44" formatCode="_(* #,##0.00_);_(* \(#,##0.00\);_(* &quot;-&quot;??_);_(@_)">
                  <c:v>1536.4410950363481</c:v>
                </c:pt>
                <c:pt idx="45" formatCode="_(* #,##0.00_);_(* \(#,##0.00\);_(* &quot;-&quot;??_);_(@_)">
                  <c:v>1423.6779997000963</c:v>
                </c:pt>
                <c:pt idx="46" formatCode="_(* #,##0.00_);_(* \(#,##0.00\);_(* &quot;-&quot;??_);_(@_)">
                  <c:v>1293.6945402922993</c:v>
                </c:pt>
                <c:pt idx="47" formatCode="_(* #,##0.00_);_(* \(#,##0.00\);_(* &quot;-&quot;??_);_(@_)">
                  <c:v>1183.6107679171973</c:v>
                </c:pt>
                <c:pt idx="48" formatCode="_(* #,##0.00_);_(* \(#,##0.00\);_(* &quot;-&quot;??_);_(@_)">
                  <c:v>1079.6020490213882</c:v>
                </c:pt>
                <c:pt idx="49" formatCode="_(* #,##0.00_);_(* \(#,##0.00\);_(* &quot;-&quot;??_);_(@_)">
                  <c:v>978.47359141324341</c:v>
                </c:pt>
                <c:pt idx="50" formatCode="_(* #,##0.00_);_(* \(#,##0.00\);_(* &quot;-&quot;??_);_(@_)">
                  <c:v>880.74791044023914</c:v>
                </c:pt>
                <c:pt idx="51" formatCode="_(* #,##0.00_);_(* \(#,##0.00\);_(* &quot;-&quot;??_);_(@_)">
                  <c:v>787.06068089954942</c:v>
                </c:pt>
                <c:pt idx="52" formatCode="_(* #,##0.00_);_(* \(#,##0.00\);_(* &quot;-&quot;??_);_(@_)">
                  <c:v>697.60562926008151</c:v>
                </c:pt>
                <c:pt idx="53" formatCode="_(* #,##0.00_);_(* \(#,##0.00\);_(* &quot;-&quot;??_);_(@_)">
                  <c:v>616.18123920389962</c:v>
                </c:pt>
                <c:pt idx="54" formatCode="_(* #,##0.00_);_(* \(#,##0.00\);_(* &quot;-&quot;??_);_(@_)">
                  <c:v>541.33002166182473</c:v>
                </c:pt>
                <c:pt idx="55" formatCode="_(* #,##0.00_);_(* \(#,##0.00\);_(* &quot;-&quot;??_);_(@_)">
                  <c:v>454.25771279535684</c:v>
                </c:pt>
                <c:pt idx="56" formatCode="_(* #,##0.00_);_(* \(#,##0.00\);_(* &quot;-&quot;??_);_(@_)">
                  <c:v>371.46989093298839</c:v>
                </c:pt>
                <c:pt idx="57" formatCode="_(* #,##0.00_);_(* \(#,##0.00\);_(* &quot;-&quot;??_);_(@_)">
                  <c:v>290.28886827013639</c:v>
                </c:pt>
                <c:pt idx="58" formatCode="_(* #,##0.00_);_(* \(#,##0.00\);_(* &quot;-&quot;??_);_(@_)">
                  <c:v>202.07822334116281</c:v>
                </c:pt>
                <c:pt idx="59" formatCode="_(* #,##0.00_);_(* \(#,##0.00\);_(* &quot;-&quot;??_);_(@_)">
                  <c:v>105.87161707665018</c:v>
                </c:pt>
                <c:pt idx="60" formatCode="_(* #,##0.00_);_(* \(#,##0.00\);_(* &quot;-&quot;??_);_(@_)">
                  <c:v>0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3-7297-4814-91EF-AC840286BA90}"/>
            </c:ext>
          </c:extLst>
        </c:ser>
        <c:ser>
          <c:idx val="19"/>
          <c:order val="8"/>
          <c:tx>
            <c:strRef>
              <c:f>'Total GHG'!$B$48</c:f>
              <c:strCache>
                <c:ptCount val="1"/>
                <c:pt idx="0">
                  <c:v>2025 NDC Target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9"/>
          </c:marker>
          <c:dPt>
            <c:idx val="35"/>
            <c:marker>
              <c:symbol val="diamond"/>
              <c:size val="11"/>
              <c:spPr>
                <a:solidFill>
                  <a:schemeClr val="accent2"/>
                </a:solidFill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7297-4814-91EF-AC840286BA90}"/>
              </c:ext>
            </c:extLst>
          </c:dPt>
          <c:cat>
            <c:numRef>
              <c:f>'Total GHG'!$C$39:$BK$39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'Total GHG'!$C$48:$BK$48</c:f>
              <c:numCache>
                <c:formatCode>General</c:formatCode>
                <c:ptCount val="61"/>
                <c:pt idx="35" formatCode="_(* #,##0.00_);_(* \(#,##0.00\);_(* &quot;-&quot;??_);_(@_)">
                  <c:v>4397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297-4814-91EF-AC840286BA90}"/>
            </c:ext>
          </c:extLst>
        </c:ser>
        <c:ser>
          <c:idx val="20"/>
          <c:order val="9"/>
          <c:tx>
            <c:strRef>
              <c:f>'Total GHG'!$B$49</c:f>
              <c:strCache>
                <c:ptCount val="1"/>
                <c:pt idx="0">
                  <c:v>2050 MCS Target (2005)</c:v>
                </c:pt>
              </c:strCache>
            </c:strRef>
          </c:tx>
          <c:spPr>
            <a:ln>
              <a:noFill/>
            </a:ln>
          </c:spPr>
          <c:marker>
            <c:symbol val="triangle"/>
            <c:size val="10"/>
            <c:spPr>
              <a:solidFill>
                <a:srgbClr val="002060"/>
              </a:solidFill>
            </c:spPr>
          </c:marker>
          <c:dPt>
            <c:idx val="60"/>
            <c:marker>
              <c:spPr>
                <a:solidFill>
                  <a:srgbClr val="7030A0"/>
                </a:solidFill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7297-4814-91EF-AC840286BA90}"/>
              </c:ext>
            </c:extLst>
          </c:dPt>
          <c:cat>
            <c:numRef>
              <c:f>'Total GHG'!$C$39:$BK$39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'Total GHG'!$C$49:$BK$49</c:f>
              <c:numCache>
                <c:formatCode>General</c:formatCode>
                <c:ptCount val="61"/>
                <c:pt idx="60" formatCode="_(* #,##0.00_);_(* \(#,##0.00\);_(* &quot;-&quot;??_);_(@_)">
                  <c:v>1572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7297-4814-91EF-AC840286BA90}"/>
            </c:ext>
          </c:extLst>
        </c:ser>
        <c:ser>
          <c:idx val="21"/>
          <c:order val="10"/>
          <c:tx>
            <c:strRef>
              <c:f>'Total GHG'!$B$50</c:f>
              <c:strCache>
                <c:ptCount val="1"/>
                <c:pt idx="0">
                  <c:v>2050 NRDC Target (1990)</c:v>
                </c:pt>
              </c:strCache>
            </c:strRef>
          </c:tx>
          <c:spPr>
            <a:ln>
              <a:noFill/>
            </a:ln>
          </c:spPr>
          <c:marker>
            <c:symbol val="square"/>
            <c:size val="9"/>
            <c:spPr>
              <a:solidFill>
                <a:srgbClr val="002060"/>
              </a:solidFill>
            </c:spPr>
          </c:marker>
          <c:dPt>
            <c:idx val="60"/>
            <c:marker>
              <c:spPr>
                <a:solidFill>
                  <a:srgbClr val="002060"/>
                </a:solidFill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7297-4814-91EF-AC840286BA90}"/>
              </c:ext>
            </c:extLst>
          </c:dPt>
          <c:cat>
            <c:numRef>
              <c:f>'Total GHG'!$C$39:$BK$39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'Total GHG'!$C$50:$BK$50</c:f>
              <c:numCache>
                <c:formatCode>General</c:formatCode>
                <c:ptCount val="61"/>
                <c:pt idx="60" formatCode="_(* #,##0.00_);_(* \(#,##0.00\);_(* &quot;-&quot;??_);_(@_)">
                  <c:v>1023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7297-4814-91EF-AC840286BA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9303296"/>
        <c:axId val="117562688"/>
        <c:extLst>
          <c:ext xmlns:c15="http://schemas.microsoft.com/office/drawing/2012/chart" uri="{02D57815-91ED-43cb-92C2-25804820EDAC}">
            <c15:filteredLineSeries>
              <c15:ser>
                <c:idx val="11"/>
                <c:order val="0"/>
                <c:tx>
                  <c:strRef>
                    <c:extLst>
                      <c:ext uri="{02D57815-91ED-43cb-92C2-25804820EDAC}">
                        <c15:formulaRef>
                          <c15:sqref>'Total GHG'!$B$40</c15:sqref>
                        </c15:formulaRef>
                      </c:ext>
                    </c:extLst>
                    <c:strCache>
                      <c:ptCount val="1"/>
                      <c:pt idx="0">
                        <c:v>Historical (w/o LUCF)</c:v>
                      </c:pt>
                    </c:strCache>
                  </c:strRef>
                </c:tx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'Total GHG'!$C$39:$BK$39</c15:sqref>
                        </c15:formulaRef>
                      </c:ext>
                    </c:extLst>
                    <c:numCache>
                      <c:formatCode>General</c:formatCode>
                      <c:ptCount val="61"/>
                      <c:pt idx="0">
                        <c:v>1990</c:v>
                      </c:pt>
                      <c:pt idx="1">
                        <c:v>1991</c:v>
                      </c:pt>
                      <c:pt idx="2">
                        <c:v>1992</c:v>
                      </c:pt>
                      <c:pt idx="3">
                        <c:v>1993</c:v>
                      </c:pt>
                      <c:pt idx="4">
                        <c:v>1994</c:v>
                      </c:pt>
                      <c:pt idx="5">
                        <c:v>1995</c:v>
                      </c:pt>
                      <c:pt idx="6">
                        <c:v>1996</c:v>
                      </c:pt>
                      <c:pt idx="7">
                        <c:v>1997</c:v>
                      </c:pt>
                      <c:pt idx="8">
                        <c:v>1998</c:v>
                      </c:pt>
                      <c:pt idx="9">
                        <c:v>1999</c:v>
                      </c:pt>
                      <c:pt idx="10">
                        <c:v>2000</c:v>
                      </c:pt>
                      <c:pt idx="11">
                        <c:v>2001</c:v>
                      </c:pt>
                      <c:pt idx="12">
                        <c:v>2002</c:v>
                      </c:pt>
                      <c:pt idx="13">
                        <c:v>2003</c:v>
                      </c:pt>
                      <c:pt idx="14">
                        <c:v>2004</c:v>
                      </c:pt>
                      <c:pt idx="15">
                        <c:v>2005</c:v>
                      </c:pt>
                      <c:pt idx="16">
                        <c:v>2006</c:v>
                      </c:pt>
                      <c:pt idx="17">
                        <c:v>2007</c:v>
                      </c:pt>
                      <c:pt idx="18">
                        <c:v>2008</c:v>
                      </c:pt>
                      <c:pt idx="19">
                        <c:v>2009</c:v>
                      </c:pt>
                      <c:pt idx="20">
                        <c:v>2010</c:v>
                      </c:pt>
                      <c:pt idx="21">
                        <c:v>2011</c:v>
                      </c:pt>
                      <c:pt idx="22">
                        <c:v>2012</c:v>
                      </c:pt>
                      <c:pt idx="23">
                        <c:v>2013</c:v>
                      </c:pt>
                      <c:pt idx="24">
                        <c:v>2014</c:v>
                      </c:pt>
                      <c:pt idx="25">
                        <c:v>2015</c:v>
                      </c:pt>
                      <c:pt idx="26">
                        <c:v>2016</c:v>
                      </c:pt>
                      <c:pt idx="27">
                        <c:v>2017</c:v>
                      </c:pt>
                      <c:pt idx="28">
                        <c:v>2018</c:v>
                      </c:pt>
                      <c:pt idx="29">
                        <c:v>2019</c:v>
                      </c:pt>
                      <c:pt idx="30">
                        <c:v>2020</c:v>
                      </c:pt>
                      <c:pt idx="31">
                        <c:v>2021</c:v>
                      </c:pt>
                      <c:pt idx="32">
                        <c:v>2022</c:v>
                      </c:pt>
                      <c:pt idx="33">
                        <c:v>2023</c:v>
                      </c:pt>
                      <c:pt idx="34">
                        <c:v>2024</c:v>
                      </c:pt>
                      <c:pt idx="35">
                        <c:v>2025</c:v>
                      </c:pt>
                      <c:pt idx="36">
                        <c:v>2026</c:v>
                      </c:pt>
                      <c:pt idx="37">
                        <c:v>2027</c:v>
                      </c:pt>
                      <c:pt idx="38">
                        <c:v>2028</c:v>
                      </c:pt>
                      <c:pt idx="39">
                        <c:v>2029</c:v>
                      </c:pt>
                      <c:pt idx="40">
                        <c:v>2030</c:v>
                      </c:pt>
                      <c:pt idx="41">
                        <c:v>2031</c:v>
                      </c:pt>
                      <c:pt idx="42">
                        <c:v>2032</c:v>
                      </c:pt>
                      <c:pt idx="43">
                        <c:v>2033</c:v>
                      </c:pt>
                      <c:pt idx="44">
                        <c:v>2034</c:v>
                      </c:pt>
                      <c:pt idx="45">
                        <c:v>2035</c:v>
                      </c:pt>
                      <c:pt idx="46">
                        <c:v>2036</c:v>
                      </c:pt>
                      <c:pt idx="47">
                        <c:v>2037</c:v>
                      </c:pt>
                      <c:pt idx="48">
                        <c:v>2038</c:v>
                      </c:pt>
                      <c:pt idx="49">
                        <c:v>2039</c:v>
                      </c:pt>
                      <c:pt idx="50">
                        <c:v>2040</c:v>
                      </c:pt>
                      <c:pt idx="51">
                        <c:v>2041</c:v>
                      </c:pt>
                      <c:pt idx="52">
                        <c:v>2042</c:v>
                      </c:pt>
                      <c:pt idx="53">
                        <c:v>2043</c:v>
                      </c:pt>
                      <c:pt idx="54">
                        <c:v>2044</c:v>
                      </c:pt>
                      <c:pt idx="55">
                        <c:v>2045</c:v>
                      </c:pt>
                      <c:pt idx="56">
                        <c:v>2046</c:v>
                      </c:pt>
                      <c:pt idx="57">
                        <c:v>2047</c:v>
                      </c:pt>
                      <c:pt idx="58">
                        <c:v>2048</c:v>
                      </c:pt>
                      <c:pt idx="59">
                        <c:v>2049</c:v>
                      </c:pt>
                      <c:pt idx="60">
                        <c:v>2050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'Total GHG'!$C$40:$BK$40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61"/>
                      <c:pt idx="0">
                        <c:v>6363.0635760059904</c:v>
                      </c:pt>
                      <c:pt idx="1">
                        <c:v>6308.2534407959902</c:v>
                      </c:pt>
                      <c:pt idx="2">
                        <c:v>6420.0203444210001</c:v>
                      </c:pt>
                      <c:pt idx="3">
                        <c:v>6530.5471007689903</c:v>
                      </c:pt>
                      <c:pt idx="4">
                        <c:v>6621.6068217000002</c:v>
                      </c:pt>
                      <c:pt idx="5">
                        <c:v>6708.9859193909997</c:v>
                      </c:pt>
                      <c:pt idx="6">
                        <c:v>6903.0960518949996</c:v>
                      </c:pt>
                      <c:pt idx="7">
                        <c:v>6962.0145599480002</c:v>
                      </c:pt>
                      <c:pt idx="8">
                        <c:v>7017.4951777219903</c:v>
                      </c:pt>
                      <c:pt idx="9">
                        <c:v>7056.7617338370001</c:v>
                      </c:pt>
                      <c:pt idx="10">
                        <c:v>7213.8734568489999</c:v>
                      </c:pt>
                      <c:pt idx="11">
                        <c:v>7095.1680831169997</c:v>
                      </c:pt>
                      <c:pt idx="12">
                        <c:v>7131.0133188899999</c:v>
                      </c:pt>
                      <c:pt idx="13">
                        <c:v>7171.5114095130002</c:v>
                      </c:pt>
                      <c:pt idx="14">
                        <c:v>7304.6347666879901</c:v>
                      </c:pt>
                      <c:pt idx="15">
                        <c:v>7313.2780852529904</c:v>
                      </c:pt>
                      <c:pt idx="16">
                        <c:v>7246.474348146</c:v>
                      </c:pt>
                      <c:pt idx="17">
                        <c:v>7349.0664546050002</c:v>
                      </c:pt>
                      <c:pt idx="18">
                        <c:v>7145.3123780409996</c:v>
                      </c:pt>
                      <c:pt idx="19">
                        <c:v>6700.1027717719999</c:v>
                      </c:pt>
                      <c:pt idx="20">
                        <c:v>6925.4684477310002</c:v>
                      </c:pt>
                      <c:pt idx="21">
                        <c:v>6776.7446014389998</c:v>
                      </c:pt>
                      <c:pt idx="22">
                        <c:v>6538.2760796900002</c:v>
                      </c:pt>
                      <c:pt idx="23">
                        <c:v>6680.0519856789997</c:v>
                      </c:pt>
                      <c:pt idx="24">
                        <c:v>6739.6863884000004</c:v>
                      </c:pt>
                      <c:pt idx="25">
                        <c:v>6586.6548910359998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A-7297-4814-91EF-AC840286BA90}"/>
                  </c:ext>
                </c:extLst>
              </c15:ser>
            </c15:filteredLineSeries>
            <c15:filteredLineSeries>
              <c15:ser>
                <c:idx val="1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'Total GHG'!$B$42</c15:sqref>
                        </c15:formulaRef>
                      </c:ext>
                    </c:extLst>
                    <c:strCache>
                      <c:ptCount val="1"/>
                      <c:pt idx="0">
                        <c:v>BAU (w/o LUCF)</c:v>
                      </c:pt>
                    </c:strCache>
                  </c:strRef>
                </c:tx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'Total GHG'!$C$39:$BK$39</c15:sqref>
                        </c15:formulaRef>
                      </c:ext>
                    </c:extLst>
                    <c:numCache>
                      <c:formatCode>General</c:formatCode>
                      <c:ptCount val="61"/>
                      <c:pt idx="0">
                        <c:v>1990</c:v>
                      </c:pt>
                      <c:pt idx="1">
                        <c:v>1991</c:v>
                      </c:pt>
                      <c:pt idx="2">
                        <c:v>1992</c:v>
                      </c:pt>
                      <c:pt idx="3">
                        <c:v>1993</c:v>
                      </c:pt>
                      <c:pt idx="4">
                        <c:v>1994</c:v>
                      </c:pt>
                      <c:pt idx="5">
                        <c:v>1995</c:v>
                      </c:pt>
                      <c:pt idx="6">
                        <c:v>1996</c:v>
                      </c:pt>
                      <c:pt idx="7">
                        <c:v>1997</c:v>
                      </c:pt>
                      <c:pt idx="8">
                        <c:v>1998</c:v>
                      </c:pt>
                      <c:pt idx="9">
                        <c:v>1999</c:v>
                      </c:pt>
                      <c:pt idx="10">
                        <c:v>2000</c:v>
                      </c:pt>
                      <c:pt idx="11">
                        <c:v>2001</c:v>
                      </c:pt>
                      <c:pt idx="12">
                        <c:v>2002</c:v>
                      </c:pt>
                      <c:pt idx="13">
                        <c:v>2003</c:v>
                      </c:pt>
                      <c:pt idx="14">
                        <c:v>2004</c:v>
                      </c:pt>
                      <c:pt idx="15">
                        <c:v>2005</c:v>
                      </c:pt>
                      <c:pt idx="16">
                        <c:v>2006</c:v>
                      </c:pt>
                      <c:pt idx="17">
                        <c:v>2007</c:v>
                      </c:pt>
                      <c:pt idx="18">
                        <c:v>2008</c:v>
                      </c:pt>
                      <c:pt idx="19">
                        <c:v>2009</c:v>
                      </c:pt>
                      <c:pt idx="20">
                        <c:v>2010</c:v>
                      </c:pt>
                      <c:pt idx="21">
                        <c:v>2011</c:v>
                      </c:pt>
                      <c:pt idx="22">
                        <c:v>2012</c:v>
                      </c:pt>
                      <c:pt idx="23">
                        <c:v>2013</c:v>
                      </c:pt>
                      <c:pt idx="24">
                        <c:v>2014</c:v>
                      </c:pt>
                      <c:pt idx="25">
                        <c:v>2015</c:v>
                      </c:pt>
                      <c:pt idx="26">
                        <c:v>2016</c:v>
                      </c:pt>
                      <c:pt idx="27">
                        <c:v>2017</c:v>
                      </c:pt>
                      <c:pt idx="28">
                        <c:v>2018</c:v>
                      </c:pt>
                      <c:pt idx="29">
                        <c:v>2019</c:v>
                      </c:pt>
                      <c:pt idx="30">
                        <c:v>2020</c:v>
                      </c:pt>
                      <c:pt idx="31">
                        <c:v>2021</c:v>
                      </c:pt>
                      <c:pt idx="32">
                        <c:v>2022</c:v>
                      </c:pt>
                      <c:pt idx="33">
                        <c:v>2023</c:v>
                      </c:pt>
                      <c:pt idx="34">
                        <c:v>2024</c:v>
                      </c:pt>
                      <c:pt idx="35">
                        <c:v>2025</c:v>
                      </c:pt>
                      <c:pt idx="36">
                        <c:v>2026</c:v>
                      </c:pt>
                      <c:pt idx="37">
                        <c:v>2027</c:v>
                      </c:pt>
                      <c:pt idx="38">
                        <c:v>2028</c:v>
                      </c:pt>
                      <c:pt idx="39">
                        <c:v>2029</c:v>
                      </c:pt>
                      <c:pt idx="40">
                        <c:v>2030</c:v>
                      </c:pt>
                      <c:pt idx="41">
                        <c:v>2031</c:v>
                      </c:pt>
                      <c:pt idx="42">
                        <c:v>2032</c:v>
                      </c:pt>
                      <c:pt idx="43">
                        <c:v>2033</c:v>
                      </c:pt>
                      <c:pt idx="44">
                        <c:v>2034</c:v>
                      </c:pt>
                      <c:pt idx="45">
                        <c:v>2035</c:v>
                      </c:pt>
                      <c:pt idx="46">
                        <c:v>2036</c:v>
                      </c:pt>
                      <c:pt idx="47">
                        <c:v>2037</c:v>
                      </c:pt>
                      <c:pt idx="48">
                        <c:v>2038</c:v>
                      </c:pt>
                      <c:pt idx="49">
                        <c:v>2039</c:v>
                      </c:pt>
                      <c:pt idx="50">
                        <c:v>2040</c:v>
                      </c:pt>
                      <c:pt idx="51">
                        <c:v>2041</c:v>
                      </c:pt>
                      <c:pt idx="52">
                        <c:v>2042</c:v>
                      </c:pt>
                      <c:pt idx="53">
                        <c:v>2043</c:v>
                      </c:pt>
                      <c:pt idx="54">
                        <c:v>2044</c:v>
                      </c:pt>
                      <c:pt idx="55">
                        <c:v>2045</c:v>
                      </c:pt>
                      <c:pt idx="56">
                        <c:v>2046</c:v>
                      </c:pt>
                      <c:pt idx="57">
                        <c:v>2047</c:v>
                      </c:pt>
                      <c:pt idx="58">
                        <c:v>2048</c:v>
                      </c:pt>
                      <c:pt idx="59">
                        <c:v>2049</c:v>
                      </c:pt>
                      <c:pt idx="6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'Total GHG'!$C$42:$BK$42</c15:sqref>
                        </c15:formulaRef>
                      </c:ext>
                    </c:extLst>
                    <c:numCache>
                      <c:formatCode>General</c:formatCode>
                      <c:ptCount val="61"/>
                      <c:pt idx="25" formatCode="_(* #,##0.00_);_(* \(#,##0.00\);_(* &quot;-&quot;??_);_(@_)">
                        <c:v>6586.6548910359998</c:v>
                      </c:pt>
                      <c:pt idx="26" formatCode="_(* #,##0.00_);_(* \(#,##0.00\);_(* &quot;-&quot;??_);_(@_)">
                        <c:v>6518.3514135430851</c:v>
                      </c:pt>
                      <c:pt idx="27" formatCode="_(* #,##0.00_);_(* \(#,##0.00\);_(* &quot;-&quot;??_);_(@_)">
                        <c:v>6552.6012279198567</c:v>
                      </c:pt>
                      <c:pt idx="28" formatCode="_(* #,##0.00_);_(* \(#,##0.00\);_(* &quot;-&quot;??_);_(@_)">
                        <c:v>6606.0208402144763</c:v>
                      </c:pt>
                      <c:pt idx="29" formatCode="_(* #,##0.00_);_(* \(#,##0.00\);_(* &quot;-&quot;??_);_(@_)">
                        <c:v>6683.8830138037138</c:v>
                      </c:pt>
                      <c:pt idx="30" formatCode="_(* #,##0.00_);_(* \(#,##0.00\);_(* &quot;-&quot;??_);_(@_)">
                        <c:v>6768.1248075714284</c:v>
                      </c:pt>
                      <c:pt idx="31" formatCode="_(* #,##0.00_);_(* \(#,##0.00\);_(* &quot;-&quot;??_);_(@_)">
                        <c:v>6746.3254694285715</c:v>
                      </c:pt>
                      <c:pt idx="32" formatCode="_(* #,##0.00_);_(* \(#,##0.00\);_(* &quot;-&quot;??_);_(@_)">
                        <c:v>6691.2173101428571</c:v>
                      </c:pt>
                      <c:pt idx="33" formatCode="_(* #,##0.00_);_(* \(#,##0.00\);_(* &quot;-&quot;??_);_(@_)">
                        <c:v>6669.986100666667</c:v>
                      </c:pt>
                      <c:pt idx="34" formatCode="_(* #,##0.00_);_(* \(#,##0.00\);_(* &quot;-&quot;??_);_(@_)">
                        <c:v>6656.0368637142856</c:v>
                      </c:pt>
                      <c:pt idx="35" formatCode="_(* #,##0.00_);_(* \(#,##0.00\);_(* &quot;-&quot;??_);_(@_)">
                        <c:v>6663.7111268571425</c:v>
                      </c:pt>
                      <c:pt idx="36" formatCode="_(* #,##0.00_);_(* \(#,##0.00\);_(* &quot;-&quot;??_);_(@_)">
                        <c:v>6627.37585047619</c:v>
                      </c:pt>
                      <c:pt idx="37" formatCode="_(* #,##0.00_);_(* \(#,##0.00\);_(* &quot;-&quot;??_);_(@_)">
                        <c:v>6573.9349753809529</c:v>
                      </c:pt>
                      <c:pt idx="38" formatCode="_(* #,##0.00_);_(* \(#,##0.00\);_(* &quot;-&quot;??_);_(@_)">
                        <c:v>6536.1690972222223</c:v>
                      </c:pt>
                      <c:pt idx="39" formatCode="_(* #,##0.00_);_(* \(#,##0.00\);_(* &quot;-&quot;??_);_(@_)">
                        <c:v>6508.2081409047623</c:v>
                      </c:pt>
                      <c:pt idx="40" formatCode="_(* #,##0.00_);_(* \(#,##0.00\);_(* &quot;-&quot;??_);_(@_)">
                        <c:v>6500.0279079523807</c:v>
                      </c:pt>
                      <c:pt idx="41" formatCode="_(* #,##0.00_);_(* \(#,##0.00\);_(* &quot;-&quot;??_);_(@_)">
                        <c:v>6488.2407459047618</c:v>
                      </c:pt>
                      <c:pt idx="42" formatCode="_(* #,##0.00_);_(* \(#,##0.00\);_(* &quot;-&quot;??_);_(@_)">
                        <c:v>6474.9952917969931</c:v>
                      </c:pt>
                      <c:pt idx="43" formatCode="_(* #,##0.00_);_(* \(#,##0.00\);_(* &quot;-&quot;??_);_(@_)">
                        <c:v>6471.7500178994705</c:v>
                      </c:pt>
                      <c:pt idx="44" formatCode="_(* #,##0.00_);_(* \(#,##0.00\);_(* &quot;-&quot;??_);_(@_)">
                        <c:v>6476.7089699551816</c:v>
                      </c:pt>
                      <c:pt idx="45" formatCode="_(* #,##0.00_);_(* \(#,##0.00\);_(* &quot;-&quot;??_);_(@_)">
                        <c:v>6485.0638531428576</c:v>
                      </c:pt>
                      <c:pt idx="46" formatCode="_(* #,##0.00_);_(* \(#,##0.00\);_(* &quot;-&quot;??_);_(@_)">
                        <c:v>6494.9677798888888</c:v>
                      </c:pt>
                      <c:pt idx="47" formatCode="_(* #,##0.00_);_(* \(#,##0.00\);_(* &quot;-&quot;??_);_(@_)">
                        <c:v>6504.0566413129254</c:v>
                      </c:pt>
                      <c:pt idx="48" formatCode="_(* #,##0.00_);_(* \(#,##0.00\);_(* &quot;-&quot;??_);_(@_)">
                        <c:v>6514.9977421098902</c:v>
                      </c:pt>
                      <c:pt idx="49" formatCode="_(* #,##0.00_);_(* \(#,##0.00\);_(* &quot;-&quot;??_);_(@_)">
                        <c:v>6530.0532108730167</c:v>
                      </c:pt>
                      <c:pt idx="50" formatCode="_(* #,##0.00_);_(* \(#,##0.00\);_(* &quot;-&quot;??_);_(@_)">
                        <c:v>6540.2919283203464</c:v>
                      </c:pt>
                      <c:pt idx="51" formatCode="_(* #,##0.00_);_(* \(#,##0.00\);_(* &quot;-&quot;??_);_(@_)">
                        <c:v>6554.4687208571431</c:v>
                      </c:pt>
                      <c:pt idx="52" formatCode="_(* #,##0.00_);_(* \(#,##0.00\);_(* &quot;-&quot;??_);_(@_)">
                        <c:v>6572.2792558465608</c:v>
                      </c:pt>
                      <c:pt idx="53" formatCode="_(* #,##0.00_);_(* \(#,##0.00\);_(* &quot;-&quot;??_);_(@_)">
                        <c:v>6594.2609313333332</c:v>
                      </c:pt>
                      <c:pt idx="54" formatCode="_(* #,##0.00_);_(* \(#,##0.00\);_(* &quot;-&quot;??_);_(@_)">
                        <c:v>6617.2338126734694</c:v>
                      </c:pt>
                      <c:pt idx="55" formatCode="_(* #,##0.00_);_(* \(#,##0.00\);_(* &quot;-&quot;??_);_(@_)">
                        <c:v>6640.9417957936512</c:v>
                      </c:pt>
                      <c:pt idx="56" formatCode="_(* #,##0.00_);_(* \(#,##0.00\);_(* &quot;-&quot;??_);_(@_)">
                        <c:v>6669.6204707619045</c:v>
                      </c:pt>
                      <c:pt idx="57" formatCode="_(* #,##0.00_);_(* \(#,##0.00\);_(* &quot;-&quot;??_);_(@_)">
                        <c:v>6697.4363367142851</c:v>
                      </c:pt>
                      <c:pt idx="58" formatCode="_(* #,##0.00_);_(* \(#,##0.00\);_(* &quot;-&quot;??_);_(@_)">
                        <c:v>6729.0197446349212</c:v>
                      </c:pt>
                      <c:pt idx="59" formatCode="_(* #,##0.00_);_(* \(#,##0.00\);_(* &quot;-&quot;??_);_(@_)">
                        <c:v>6775.4707414761906</c:v>
                      </c:pt>
                      <c:pt idx="60" formatCode="_(* #,##0.00_);_(* \(#,##0.00\);_(* &quot;-&quot;??_);_(@_)">
                        <c:v>6874.1816410000001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7297-4814-91EF-AC840286BA90}"/>
                  </c:ext>
                </c:extLst>
              </c15:ser>
            </c15:filteredLineSeries>
            <c15:filteredLineSeries>
              <c15:ser>
                <c:idx val="15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'Total GHG'!$B$44</c15:sqref>
                        </c15:formulaRef>
                      </c:ext>
                    </c:extLst>
                    <c:strCache>
                      <c:ptCount val="1"/>
                      <c:pt idx="0">
                        <c:v>2 Degree Trajectory (w/o LUCF)</c:v>
                      </c:pt>
                    </c:strCache>
                  </c:strRef>
                </c:tx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'Total GHG'!$C$39:$BK$39</c15:sqref>
                        </c15:formulaRef>
                      </c:ext>
                    </c:extLst>
                    <c:numCache>
                      <c:formatCode>General</c:formatCode>
                      <c:ptCount val="61"/>
                      <c:pt idx="0">
                        <c:v>1990</c:v>
                      </c:pt>
                      <c:pt idx="1">
                        <c:v>1991</c:v>
                      </c:pt>
                      <c:pt idx="2">
                        <c:v>1992</c:v>
                      </c:pt>
                      <c:pt idx="3">
                        <c:v>1993</c:v>
                      </c:pt>
                      <c:pt idx="4">
                        <c:v>1994</c:v>
                      </c:pt>
                      <c:pt idx="5">
                        <c:v>1995</c:v>
                      </c:pt>
                      <c:pt idx="6">
                        <c:v>1996</c:v>
                      </c:pt>
                      <c:pt idx="7">
                        <c:v>1997</c:v>
                      </c:pt>
                      <c:pt idx="8">
                        <c:v>1998</c:v>
                      </c:pt>
                      <c:pt idx="9">
                        <c:v>1999</c:v>
                      </c:pt>
                      <c:pt idx="10">
                        <c:v>2000</c:v>
                      </c:pt>
                      <c:pt idx="11">
                        <c:v>2001</c:v>
                      </c:pt>
                      <c:pt idx="12">
                        <c:v>2002</c:v>
                      </c:pt>
                      <c:pt idx="13">
                        <c:v>2003</c:v>
                      </c:pt>
                      <c:pt idx="14">
                        <c:v>2004</c:v>
                      </c:pt>
                      <c:pt idx="15">
                        <c:v>2005</c:v>
                      </c:pt>
                      <c:pt idx="16">
                        <c:v>2006</c:v>
                      </c:pt>
                      <c:pt idx="17">
                        <c:v>2007</c:v>
                      </c:pt>
                      <c:pt idx="18">
                        <c:v>2008</c:v>
                      </c:pt>
                      <c:pt idx="19">
                        <c:v>2009</c:v>
                      </c:pt>
                      <c:pt idx="20">
                        <c:v>2010</c:v>
                      </c:pt>
                      <c:pt idx="21">
                        <c:v>2011</c:v>
                      </c:pt>
                      <c:pt idx="22">
                        <c:v>2012</c:v>
                      </c:pt>
                      <c:pt idx="23">
                        <c:v>2013</c:v>
                      </c:pt>
                      <c:pt idx="24">
                        <c:v>2014</c:v>
                      </c:pt>
                      <c:pt idx="25">
                        <c:v>2015</c:v>
                      </c:pt>
                      <c:pt idx="26">
                        <c:v>2016</c:v>
                      </c:pt>
                      <c:pt idx="27">
                        <c:v>2017</c:v>
                      </c:pt>
                      <c:pt idx="28">
                        <c:v>2018</c:v>
                      </c:pt>
                      <c:pt idx="29">
                        <c:v>2019</c:v>
                      </c:pt>
                      <c:pt idx="30">
                        <c:v>2020</c:v>
                      </c:pt>
                      <c:pt idx="31">
                        <c:v>2021</c:v>
                      </c:pt>
                      <c:pt idx="32">
                        <c:v>2022</c:v>
                      </c:pt>
                      <c:pt idx="33">
                        <c:v>2023</c:v>
                      </c:pt>
                      <c:pt idx="34">
                        <c:v>2024</c:v>
                      </c:pt>
                      <c:pt idx="35">
                        <c:v>2025</c:v>
                      </c:pt>
                      <c:pt idx="36">
                        <c:v>2026</c:v>
                      </c:pt>
                      <c:pt idx="37">
                        <c:v>2027</c:v>
                      </c:pt>
                      <c:pt idx="38">
                        <c:v>2028</c:v>
                      </c:pt>
                      <c:pt idx="39">
                        <c:v>2029</c:v>
                      </c:pt>
                      <c:pt idx="40">
                        <c:v>2030</c:v>
                      </c:pt>
                      <c:pt idx="41">
                        <c:v>2031</c:v>
                      </c:pt>
                      <c:pt idx="42">
                        <c:v>2032</c:v>
                      </c:pt>
                      <c:pt idx="43">
                        <c:v>2033</c:v>
                      </c:pt>
                      <c:pt idx="44">
                        <c:v>2034</c:v>
                      </c:pt>
                      <c:pt idx="45">
                        <c:v>2035</c:v>
                      </c:pt>
                      <c:pt idx="46">
                        <c:v>2036</c:v>
                      </c:pt>
                      <c:pt idx="47">
                        <c:v>2037</c:v>
                      </c:pt>
                      <c:pt idx="48">
                        <c:v>2038</c:v>
                      </c:pt>
                      <c:pt idx="49">
                        <c:v>2039</c:v>
                      </c:pt>
                      <c:pt idx="50">
                        <c:v>2040</c:v>
                      </c:pt>
                      <c:pt idx="51">
                        <c:v>2041</c:v>
                      </c:pt>
                      <c:pt idx="52">
                        <c:v>2042</c:v>
                      </c:pt>
                      <c:pt idx="53">
                        <c:v>2043</c:v>
                      </c:pt>
                      <c:pt idx="54">
                        <c:v>2044</c:v>
                      </c:pt>
                      <c:pt idx="55">
                        <c:v>2045</c:v>
                      </c:pt>
                      <c:pt idx="56">
                        <c:v>2046</c:v>
                      </c:pt>
                      <c:pt idx="57">
                        <c:v>2047</c:v>
                      </c:pt>
                      <c:pt idx="58">
                        <c:v>2048</c:v>
                      </c:pt>
                      <c:pt idx="59">
                        <c:v>2049</c:v>
                      </c:pt>
                      <c:pt idx="6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'Total GHG'!$C$44:$BK$44</c15:sqref>
                        </c15:formulaRef>
                      </c:ext>
                    </c:extLst>
                    <c:numCache>
                      <c:formatCode>General</c:formatCode>
                      <c:ptCount val="61"/>
                      <c:pt idx="25" formatCode="_(* #,##0.00_);_(* \(#,##0.00\);_(* &quot;-&quot;??_);_(@_)">
                        <c:v>6586.6548910359998</c:v>
                      </c:pt>
                      <c:pt idx="26" formatCode="_(* #,##0.00_);_(* \(#,##0.00\);_(* &quot;-&quot;??_);_(@_)">
                        <c:v>6430.8326187419234</c:v>
                      </c:pt>
                      <c:pt idx="27" formatCode="_(* #,##0.00_);_(* \(#,##0.00\);_(* &quot;-&quot;??_);_(@_)">
                        <c:v>6361.3850584870261</c:v>
                      </c:pt>
                      <c:pt idx="28" formatCode="_(* #,##0.00_);_(* \(#,##0.00\);_(* &quot;-&quot;??_);_(@_)">
                        <c:v>6289.2241081684042</c:v>
                      </c:pt>
                      <c:pt idx="29" formatCode="_(* #,##0.00_);_(* \(#,##0.00\);_(* &quot;-&quot;??_);_(@_)">
                        <c:v>6216.3301720444615</c:v>
                      </c:pt>
                      <c:pt idx="30" formatCode="_(* #,##0.00_);_(* \(#,##0.00\);_(* &quot;-&quot;??_);_(@_)">
                        <c:v>6118.4542572125401</c:v>
                      </c:pt>
                      <c:pt idx="31" formatCode="_(* #,##0.00_);_(* \(#,##0.00\);_(* &quot;-&quot;??_);_(@_)">
                        <c:v>5974.6035764478474</c:v>
                      </c:pt>
                      <c:pt idx="32" formatCode="_(* #,##0.00_);_(* \(#,##0.00\);_(* &quot;-&quot;??_);_(@_)">
                        <c:v>5829.0275553008096</c:v>
                      </c:pt>
                      <c:pt idx="33" formatCode="_(* #,##0.00_);_(* \(#,##0.00\);_(* &quot;-&quot;??_);_(@_)">
                        <c:v>5662.9468533890795</c:v>
                      </c:pt>
                      <c:pt idx="34" formatCode="_(* #,##0.00_);_(* \(#,##0.00\);_(* &quot;-&quot;??_);_(@_)">
                        <c:v>5475.6244495656192</c:v>
                      </c:pt>
                      <c:pt idx="35" formatCode="_(* #,##0.00_);_(* \(#,##0.00\);_(* &quot;-&quot;??_);_(@_)">
                        <c:v>5190.1942380952378</c:v>
                      </c:pt>
                      <c:pt idx="36" formatCode="_(* #,##0.00_);_(* \(#,##0.00\);_(* &quot;-&quot;??_);_(@_)">
                        <c:v>5011.9293129523812</c:v>
                      </c:pt>
                      <c:pt idx="37" formatCode="_(* #,##0.00_);_(* \(#,##0.00\);_(* &quot;-&quot;??_);_(@_)">
                        <c:v>4847.1788316666671</c:v>
                      </c:pt>
                      <c:pt idx="38" formatCode="_(* #,##0.00_);_(* \(#,##0.00\);_(* &quot;-&quot;??_);_(@_)">
                        <c:v>4623.872029523809</c:v>
                      </c:pt>
                      <c:pt idx="39" formatCode="_(* #,##0.00_);_(* \(#,##0.00\);_(* &quot;-&quot;??_);_(@_)">
                        <c:v>4453.6514252380948</c:v>
                      </c:pt>
                      <c:pt idx="40" formatCode="_(* #,##0.00_);_(* \(#,##0.00\);_(* &quot;-&quot;??_);_(@_)">
                        <c:v>4261.0566123809522</c:v>
                      </c:pt>
                      <c:pt idx="41" formatCode="_(* #,##0.00_);_(* \(#,##0.00\);_(* &quot;-&quot;??_);_(@_)">
                        <c:v>4110.9041817619045</c:v>
                      </c:pt>
                      <c:pt idx="42" formatCode="_(* #,##0.00_);_(* \(#,##0.00\);_(* &quot;-&quot;??_);_(@_)">
                        <c:v>3691.4175275187972</c:v>
                      </c:pt>
                      <c:pt idx="43" formatCode="_(* #,##0.00_);_(* \(#,##0.00\);_(* &quot;-&quot;??_);_(@_)">
                        <c:v>3580.9131339153437</c:v>
                      </c:pt>
                      <c:pt idx="44" formatCode="_(* #,##0.00_);_(* \(#,##0.00\);_(* &quot;-&quot;??_);_(@_)">
                        <c:v>3427.9438116526612</c:v>
                      </c:pt>
                      <c:pt idx="45" formatCode="_(* #,##0.00_);_(* \(#,##0.00\);_(* &quot;-&quot;??_);_(@_)">
                        <c:v>3326.7045741071424</c:v>
                      </c:pt>
                      <c:pt idx="46" formatCode="_(* #,##0.00_);_(* \(#,##0.00\);_(* &quot;-&quot;??_);_(@_)">
                        <c:v>3188.1130382222218</c:v>
                      </c:pt>
                      <c:pt idx="47" formatCode="_(* #,##0.00_);_(* \(#,##0.00\);_(* &quot;-&quot;??_);_(@_)">
                        <c:v>3078.6255686394557</c:v>
                      </c:pt>
                      <c:pt idx="48" formatCode="_(* #,##0.00_);_(* \(#,##0.00\);_(* &quot;-&quot;??_);_(@_)">
                        <c:v>2974.9020268131867</c:v>
                      </c:pt>
                      <c:pt idx="49" formatCode="_(* #,##0.00_);_(* \(#,##0.00\);_(* &quot;-&quot;??_);_(@_)">
                        <c:v>2871.0828946825395</c:v>
                      </c:pt>
                      <c:pt idx="50" formatCode="_(* #,##0.00_);_(* \(#,##0.00\);_(* &quot;-&quot;??_);_(@_)">
                        <c:v>2765.7193748917748</c:v>
                      </c:pt>
                      <c:pt idx="51" formatCode="_(* #,##0.00_);_(* \(#,##0.00\);_(* &quot;-&quot;??_);_(@_)">
                        <c:v>2651.687751142857</c:v>
                      </c:pt>
                      <c:pt idx="52" formatCode="_(* #,##0.00_);_(* \(#,##0.00\);_(* &quot;-&quot;??_);_(@_)">
                        <c:v>2540.7106554497354</c:v>
                      </c:pt>
                      <c:pt idx="53" formatCode="_(* #,##0.00_);_(* \(#,##0.00\);_(* &quot;-&quot;??_);_(@_)">
                        <c:v>2441.175535833333</c:v>
                      </c:pt>
                      <c:pt idx="54" formatCode="_(* #,##0.00_);_(* \(#,##0.00\);_(* &quot;-&quot;??_);_(@_)">
                        <c:v>2350.794524897959</c:v>
                      </c:pt>
                      <c:pt idx="55" formatCode="_(* #,##0.00_);_(* \(#,##0.00\);_(* &quot;-&quot;??_);_(@_)">
                        <c:v>2266.8141769841268</c:v>
                      </c:pt>
                      <c:pt idx="56" formatCode="_(* #,##0.00_);_(* \(#,##0.00\);_(* &quot;-&quot;??_);_(@_)">
                        <c:v>2189.328889904762</c:v>
                      </c:pt>
                      <c:pt idx="57" formatCode="_(* #,##0.00_);_(* \(#,##0.00\);_(* &quot;-&quot;??_);_(@_)">
                        <c:v>2114.1774592857146</c:v>
                      </c:pt>
                      <c:pt idx="58" formatCode="_(* #,##0.00_);_(* \(#,##0.00\);_(* &quot;-&quot;??_);_(@_)">
                        <c:v>2038.5107415873017</c:v>
                      </c:pt>
                      <c:pt idx="59" formatCode="_(* #,##0.00_);_(* \(#,##0.00\);_(* &quot;-&quot;??_);_(@_)">
                        <c:v>1955.7093061904761</c:v>
                      </c:pt>
                      <c:pt idx="60" formatCode="_(* #,##0.00_);_(* \(#,##0.00\);_(* &quot;-&quot;??_);_(@_)">
                        <c:v>1819.0747999999999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7297-4814-91EF-AC840286BA90}"/>
                  </c:ext>
                </c:extLst>
              </c15:ser>
            </c15:filteredLineSeries>
            <c15:filteredLineSeries>
              <c15:ser>
                <c:idx val="17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'Total GHG'!$B$46</c15:sqref>
                        </c15:formulaRef>
                      </c:ext>
                    </c:extLst>
                    <c:strCache>
                      <c:ptCount val="1"/>
                      <c:pt idx="0">
                        <c:v>1.5 Degree Trajectory (Equal Contribution)</c:v>
                      </c:pt>
                    </c:strCache>
                  </c:strRef>
                </c:tx>
                <c:spPr>
                  <a:ln>
                    <a:solidFill>
                      <a:schemeClr val="accent4"/>
                    </a:solidFill>
                  </a:ln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'Total GHG'!$C$39:$BK$39</c15:sqref>
                        </c15:formulaRef>
                      </c:ext>
                    </c:extLst>
                    <c:numCache>
                      <c:formatCode>General</c:formatCode>
                      <c:ptCount val="61"/>
                      <c:pt idx="0">
                        <c:v>1990</c:v>
                      </c:pt>
                      <c:pt idx="1">
                        <c:v>1991</c:v>
                      </c:pt>
                      <c:pt idx="2">
                        <c:v>1992</c:v>
                      </c:pt>
                      <c:pt idx="3">
                        <c:v>1993</c:v>
                      </c:pt>
                      <c:pt idx="4">
                        <c:v>1994</c:v>
                      </c:pt>
                      <c:pt idx="5">
                        <c:v>1995</c:v>
                      </c:pt>
                      <c:pt idx="6">
                        <c:v>1996</c:v>
                      </c:pt>
                      <c:pt idx="7">
                        <c:v>1997</c:v>
                      </c:pt>
                      <c:pt idx="8">
                        <c:v>1998</c:v>
                      </c:pt>
                      <c:pt idx="9">
                        <c:v>1999</c:v>
                      </c:pt>
                      <c:pt idx="10">
                        <c:v>2000</c:v>
                      </c:pt>
                      <c:pt idx="11">
                        <c:v>2001</c:v>
                      </c:pt>
                      <c:pt idx="12">
                        <c:v>2002</c:v>
                      </c:pt>
                      <c:pt idx="13">
                        <c:v>2003</c:v>
                      </c:pt>
                      <c:pt idx="14">
                        <c:v>2004</c:v>
                      </c:pt>
                      <c:pt idx="15">
                        <c:v>2005</c:v>
                      </c:pt>
                      <c:pt idx="16">
                        <c:v>2006</c:v>
                      </c:pt>
                      <c:pt idx="17">
                        <c:v>2007</c:v>
                      </c:pt>
                      <c:pt idx="18">
                        <c:v>2008</c:v>
                      </c:pt>
                      <c:pt idx="19">
                        <c:v>2009</c:v>
                      </c:pt>
                      <c:pt idx="20">
                        <c:v>2010</c:v>
                      </c:pt>
                      <c:pt idx="21">
                        <c:v>2011</c:v>
                      </c:pt>
                      <c:pt idx="22">
                        <c:v>2012</c:v>
                      </c:pt>
                      <c:pt idx="23">
                        <c:v>2013</c:v>
                      </c:pt>
                      <c:pt idx="24">
                        <c:v>2014</c:v>
                      </c:pt>
                      <c:pt idx="25">
                        <c:v>2015</c:v>
                      </c:pt>
                      <c:pt idx="26">
                        <c:v>2016</c:v>
                      </c:pt>
                      <c:pt idx="27">
                        <c:v>2017</c:v>
                      </c:pt>
                      <c:pt idx="28">
                        <c:v>2018</c:v>
                      </c:pt>
                      <c:pt idx="29">
                        <c:v>2019</c:v>
                      </c:pt>
                      <c:pt idx="30">
                        <c:v>2020</c:v>
                      </c:pt>
                      <c:pt idx="31">
                        <c:v>2021</c:v>
                      </c:pt>
                      <c:pt idx="32">
                        <c:v>2022</c:v>
                      </c:pt>
                      <c:pt idx="33">
                        <c:v>2023</c:v>
                      </c:pt>
                      <c:pt idx="34">
                        <c:v>2024</c:v>
                      </c:pt>
                      <c:pt idx="35">
                        <c:v>2025</c:v>
                      </c:pt>
                      <c:pt idx="36">
                        <c:v>2026</c:v>
                      </c:pt>
                      <c:pt idx="37">
                        <c:v>2027</c:v>
                      </c:pt>
                      <c:pt idx="38">
                        <c:v>2028</c:v>
                      </c:pt>
                      <c:pt idx="39">
                        <c:v>2029</c:v>
                      </c:pt>
                      <c:pt idx="40">
                        <c:v>2030</c:v>
                      </c:pt>
                      <c:pt idx="41">
                        <c:v>2031</c:v>
                      </c:pt>
                      <c:pt idx="42">
                        <c:v>2032</c:v>
                      </c:pt>
                      <c:pt idx="43">
                        <c:v>2033</c:v>
                      </c:pt>
                      <c:pt idx="44">
                        <c:v>2034</c:v>
                      </c:pt>
                      <c:pt idx="45">
                        <c:v>2035</c:v>
                      </c:pt>
                      <c:pt idx="46">
                        <c:v>2036</c:v>
                      </c:pt>
                      <c:pt idx="47">
                        <c:v>2037</c:v>
                      </c:pt>
                      <c:pt idx="48">
                        <c:v>2038</c:v>
                      </c:pt>
                      <c:pt idx="49">
                        <c:v>2039</c:v>
                      </c:pt>
                      <c:pt idx="50">
                        <c:v>2040</c:v>
                      </c:pt>
                      <c:pt idx="51">
                        <c:v>2041</c:v>
                      </c:pt>
                      <c:pt idx="52">
                        <c:v>2042</c:v>
                      </c:pt>
                      <c:pt idx="53">
                        <c:v>2043</c:v>
                      </c:pt>
                      <c:pt idx="54">
                        <c:v>2044</c:v>
                      </c:pt>
                      <c:pt idx="55">
                        <c:v>2045</c:v>
                      </c:pt>
                      <c:pt idx="56">
                        <c:v>2046</c:v>
                      </c:pt>
                      <c:pt idx="57">
                        <c:v>2047</c:v>
                      </c:pt>
                      <c:pt idx="58">
                        <c:v>2048</c:v>
                      </c:pt>
                      <c:pt idx="59">
                        <c:v>2049</c:v>
                      </c:pt>
                      <c:pt idx="6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'Total GHG'!$C$46:$BK$46</c15:sqref>
                        </c15:formulaRef>
                      </c:ext>
                    </c:extLst>
                    <c:numCache>
                      <c:formatCode>General</c:formatCode>
                      <c:ptCount val="61"/>
                      <c:pt idx="25" formatCode="_(* #,##0.00_);_(* \(#,##0.00\);_(* &quot;-&quot;??_);_(@_)">
                        <c:v>5827.7248910359995</c:v>
                      </c:pt>
                      <c:pt idx="26" formatCode="_(* #,##0.00_);_(* \(#,##0.00\);_(* &quot;-&quot;??_);_(@_)">
                        <c:v>5827.7248910359995</c:v>
                      </c:pt>
                      <c:pt idx="27" formatCode="_(* #,##0.00_);_(* \(#,##0.00\);_(* &quot;-&quot;??_);_(@_)">
                        <c:v>5656.3212177702344</c:v>
                      </c:pt>
                      <c:pt idx="28" formatCode="_(* #,##0.00_);_(* \(#,##0.00\);_(* &quot;-&quot;??_);_(@_)">
                        <c:v>5484.9175445044702</c:v>
                      </c:pt>
                      <c:pt idx="29" formatCode="_(* #,##0.00_);_(* \(#,##0.00\);_(* &quot;-&quot;??_);_(@_)">
                        <c:v>5313.5138712387052</c:v>
                      </c:pt>
                      <c:pt idx="30" formatCode="_(* #,##0.00_);_(* \(#,##0.00\);_(* &quot;-&quot;??_);_(@_)">
                        <c:v>5142.110197972941</c:v>
                      </c:pt>
                      <c:pt idx="31" formatCode="_(* #,##0.00_);_(* \(#,##0.00\);_(* &quot;-&quot;??_);_(@_)">
                        <c:v>4970.706524707176</c:v>
                      </c:pt>
                      <c:pt idx="32" formatCode="_(* #,##0.00_);_(* \(#,##0.00\);_(* &quot;-&quot;??_);_(@_)">
                        <c:v>4799.3028514414109</c:v>
                      </c:pt>
                      <c:pt idx="33" formatCode="_(* #,##0.00_);_(* \(#,##0.00\);_(* &quot;-&quot;??_);_(@_)">
                        <c:v>4627.8991781756467</c:v>
                      </c:pt>
                      <c:pt idx="34" formatCode="_(* #,##0.00_);_(* \(#,##0.00\);_(* &quot;-&quot;??_);_(@_)">
                        <c:v>4456.4955049098817</c:v>
                      </c:pt>
                      <c:pt idx="35" formatCode="_(* #,##0.00_);_(* \(#,##0.00\);_(* &quot;-&quot;??_);_(@_)">
                        <c:v>4285.0918316441175</c:v>
                      </c:pt>
                      <c:pt idx="36" formatCode="_(* #,##0.00_);_(* \(#,##0.00\);_(* &quot;-&quot;??_);_(@_)">
                        <c:v>4113.6881583783525</c:v>
                      </c:pt>
                      <c:pt idx="37" formatCode="_(* #,##0.00_);_(* \(#,##0.00\);_(* &quot;-&quot;??_);_(@_)">
                        <c:v>3942.2844851125878</c:v>
                      </c:pt>
                      <c:pt idx="38" formatCode="_(* #,##0.00_);_(* \(#,##0.00\);_(* &quot;-&quot;??_);_(@_)">
                        <c:v>3770.8808118468232</c:v>
                      </c:pt>
                      <c:pt idx="39" formatCode="_(* #,##0.00_);_(* \(#,##0.00\);_(* &quot;-&quot;??_);_(@_)">
                        <c:v>3599.4771385810586</c:v>
                      </c:pt>
                      <c:pt idx="40" formatCode="_(* #,##0.00_);_(* \(#,##0.00\);_(* &quot;-&quot;??_);_(@_)">
                        <c:v>3428.0734653152936</c:v>
                      </c:pt>
                      <c:pt idx="41" formatCode="_(* #,##0.00_);_(* \(#,##0.00\);_(* &quot;-&quot;??_);_(@_)">
                        <c:v>3256.669792049529</c:v>
                      </c:pt>
                      <c:pt idx="42" formatCode="_(* #,##0.00_);_(* \(#,##0.00\);_(* &quot;-&quot;??_);_(@_)">
                        <c:v>3085.2661187837643</c:v>
                      </c:pt>
                      <c:pt idx="43" formatCode="_(* #,##0.00_);_(* \(#,##0.00\);_(* &quot;-&quot;??_);_(@_)">
                        <c:v>2913.8624455179997</c:v>
                      </c:pt>
                      <c:pt idx="44" formatCode="_(* #,##0.00_);_(* \(#,##0.00\);_(* &quot;-&quot;??_);_(@_)">
                        <c:v>2742.4587722522351</c:v>
                      </c:pt>
                      <c:pt idx="45" formatCode="_(* #,##0.00_);_(* \(#,##0.00\);_(* &quot;-&quot;??_);_(@_)">
                        <c:v>2571.0550989864701</c:v>
                      </c:pt>
                      <c:pt idx="46" formatCode="_(* #,##0.00_);_(* \(#,##0.00\);_(* &quot;-&quot;??_);_(@_)">
                        <c:v>2399.6514257207054</c:v>
                      </c:pt>
                      <c:pt idx="47" formatCode="_(* #,##0.00_);_(* \(#,##0.00\);_(* &quot;-&quot;??_);_(@_)">
                        <c:v>2228.2477524549408</c:v>
                      </c:pt>
                      <c:pt idx="48" formatCode="_(* #,##0.00_);_(* \(#,##0.00\);_(* &quot;-&quot;??_);_(@_)">
                        <c:v>2056.8440791891762</c:v>
                      </c:pt>
                      <c:pt idx="49" formatCode="_(* #,##0.00_);_(* \(#,##0.00\);_(* &quot;-&quot;??_);_(@_)">
                        <c:v>1885.4404059234116</c:v>
                      </c:pt>
                      <c:pt idx="50" formatCode="_(* #,##0.00_);_(* \(#,##0.00\);_(* &quot;-&quot;??_);_(@_)">
                        <c:v>1714.036732657647</c:v>
                      </c:pt>
                      <c:pt idx="51" formatCode="_(* #,##0.00_);_(* \(#,##0.00\);_(* &quot;-&quot;??_);_(@_)">
                        <c:v>1542.6330593918819</c:v>
                      </c:pt>
                      <c:pt idx="52" formatCode="_(* #,##0.00_);_(* \(#,##0.00\);_(* &quot;-&quot;??_);_(@_)">
                        <c:v>1371.2293861261178</c:v>
                      </c:pt>
                      <c:pt idx="53" formatCode="_(* #,##0.00_);_(* \(#,##0.00\);_(* &quot;-&quot;??_);_(@_)">
                        <c:v>1199.8257128603527</c:v>
                      </c:pt>
                      <c:pt idx="54" formatCode="_(* #,##0.00_);_(* \(#,##0.00\);_(* &quot;-&quot;??_);_(@_)">
                        <c:v>1028.4220395945877</c:v>
                      </c:pt>
                      <c:pt idx="55" formatCode="_(* #,##0.00_);_(* \(#,##0.00\);_(* &quot;-&quot;??_);_(@_)">
                        <c:v>857.0183663288235</c:v>
                      </c:pt>
                      <c:pt idx="56" formatCode="_(* #,##0.00_);_(* \(#,##0.00\);_(* &quot;-&quot;??_);_(@_)">
                        <c:v>685.61469306305844</c:v>
                      </c:pt>
                      <c:pt idx="57" formatCode="_(* #,##0.00_);_(* \(#,##0.00\);_(* &quot;-&quot;??_);_(@_)">
                        <c:v>514.21101979729428</c:v>
                      </c:pt>
                      <c:pt idx="58" formatCode="_(* #,##0.00_);_(* \(#,##0.00\);_(* &quot;-&quot;??_);_(@_)">
                        <c:v>342.80734653152922</c:v>
                      </c:pt>
                      <c:pt idx="59" formatCode="_(* #,##0.00_);_(* \(#,##0.00\);_(* &quot;-&quot;??_);_(@_)">
                        <c:v>171.40367326576416</c:v>
                      </c:pt>
                      <c:pt idx="60" formatCode="_(* #,##0.00_);_(* \(#,##0.00\);_(* &quot;-&quot;??_);_(@_)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7297-4814-91EF-AC840286BA90}"/>
                  </c:ext>
                </c:extLst>
              </c15:ser>
            </c15:filteredLineSeries>
          </c:ext>
        </c:extLst>
      </c:lineChart>
      <c:catAx>
        <c:axId val="149303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17562688"/>
        <c:crosses val="autoZero"/>
        <c:auto val="1"/>
        <c:lblAlgn val="ctr"/>
        <c:lblOffset val="100"/>
        <c:tickLblSkip val="5"/>
        <c:noMultiLvlLbl val="0"/>
      </c:catAx>
      <c:valAx>
        <c:axId val="117562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Total Greenhouse Gases (MMT CO2eq) with LUCF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493032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[ACC_2018_v1f-PD.xlsm]Charts!PivotTable1</c:name>
    <c:fmtId val="7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0" dirty="0"/>
              <a:t>Hourly Emissions Factor (2030)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Charts!$C$18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Charts!$B$19:$B$43</c:f>
              <c:strCach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strCache>
            </c:strRef>
          </c:cat>
          <c:val>
            <c:numRef>
              <c:f>Charts!$C$19:$C$43</c:f>
              <c:numCache>
                <c:formatCode>General</c:formatCode>
                <c:ptCount val="24"/>
                <c:pt idx="0">
                  <c:v>0.42666360422400013</c:v>
                </c:pt>
                <c:pt idx="1">
                  <c:v>0.42666360422400013</c:v>
                </c:pt>
                <c:pt idx="2">
                  <c:v>0.42666360422400013</c:v>
                </c:pt>
                <c:pt idx="3">
                  <c:v>0.42666360422400013</c:v>
                </c:pt>
                <c:pt idx="4">
                  <c:v>0.42666360422400013</c:v>
                </c:pt>
                <c:pt idx="5">
                  <c:v>0.42666360422400013</c:v>
                </c:pt>
                <c:pt idx="6">
                  <c:v>0.42666360422400013</c:v>
                </c:pt>
                <c:pt idx="7">
                  <c:v>1.3763342071741937E-2</c:v>
                </c:pt>
                <c:pt idx="8">
                  <c:v>1.3763342071741937E-2</c:v>
                </c:pt>
                <c:pt idx="9">
                  <c:v>4.1492287678064517E-2</c:v>
                </c:pt>
                <c:pt idx="10">
                  <c:v>8.3186836818967755E-2</c:v>
                </c:pt>
                <c:pt idx="11">
                  <c:v>0.18362226876944523</c:v>
                </c:pt>
                <c:pt idx="12">
                  <c:v>0.28466448510843878</c:v>
                </c:pt>
                <c:pt idx="13">
                  <c:v>0.37060083885089035</c:v>
                </c:pt>
                <c:pt idx="14">
                  <c:v>0.37060083885089035</c:v>
                </c:pt>
                <c:pt idx="15">
                  <c:v>0.3843641809226323</c:v>
                </c:pt>
                <c:pt idx="16">
                  <c:v>0.40106868435996013</c:v>
                </c:pt>
                <c:pt idx="17">
                  <c:v>0.59108713567513793</c:v>
                </c:pt>
                <c:pt idx="18">
                  <c:v>0.69175770719747776</c:v>
                </c:pt>
                <c:pt idx="19">
                  <c:v>0.55668916114817746</c:v>
                </c:pt>
                <c:pt idx="20">
                  <c:v>0.44335586090653389</c:v>
                </c:pt>
                <c:pt idx="21">
                  <c:v>0.42666360422400013</c:v>
                </c:pt>
                <c:pt idx="22">
                  <c:v>0.42666360422400013</c:v>
                </c:pt>
                <c:pt idx="23">
                  <c:v>0.42666360422400013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895-4CA2-A936-E1D708DB6B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3513088"/>
        <c:axId val="41391168"/>
      </c:lineChart>
      <c:catAx>
        <c:axId val="1435130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Hour of Day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91168"/>
        <c:crosses val="autoZero"/>
        <c:auto val="1"/>
        <c:lblAlgn val="ctr"/>
        <c:lblOffset val="100"/>
        <c:noMultiLvlLbl val="0"/>
      </c:catAx>
      <c:valAx>
        <c:axId val="41391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kg CO2/kWh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513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Gross and</a:t>
            </a:r>
            <a:r>
              <a:rPr lang="en-US" baseline="0" dirty="0"/>
              <a:t> Net carbon emissions with Continual Improvement in Energy Performance (3%/year)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Sheet2!$F$1</c:f>
              <c:strCache>
                <c:ptCount val="1"/>
                <c:pt idx="0">
                  <c:v>net carbon emissions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Sheet2!$F$2:$F$70</c:f>
              <c:numCache>
                <c:formatCode>General</c:formatCode>
                <c:ptCount val="69"/>
                <c:pt idx="7">
                  <c:v>40</c:v>
                </c:pt>
                <c:pt idx="8">
                  <c:v>37</c:v>
                </c:pt>
                <c:pt idx="9">
                  <c:v>34.090000000000003</c:v>
                </c:pt>
                <c:pt idx="10">
                  <c:v>31.267300000000006</c:v>
                </c:pt>
                <c:pt idx="11">
                  <c:v>28.529280999999997</c:v>
                </c:pt>
                <c:pt idx="12">
                  <c:v>25.873402569999996</c:v>
                </c:pt>
                <c:pt idx="13">
                  <c:v>23.297200492899989</c:v>
                </c:pt>
                <c:pt idx="14">
                  <c:v>20.79828447811299</c:v>
                </c:pt>
                <c:pt idx="15">
                  <c:v>18.374335943769594</c:v>
                </c:pt>
                <c:pt idx="16">
                  <c:v>16.0231058654565</c:v>
                </c:pt>
                <c:pt idx="17">
                  <c:v>13.742412689492809</c:v>
                </c:pt>
                <c:pt idx="18">
                  <c:v>11.530140308808029</c:v>
                </c:pt>
                <c:pt idx="19">
                  <c:v>9.3842360995437843</c:v>
                </c:pt>
                <c:pt idx="20">
                  <c:v>7.302709016557472</c:v>
                </c:pt>
                <c:pt idx="21">
                  <c:v>5.2836277460607448</c:v>
                </c:pt>
                <c:pt idx="22">
                  <c:v>3.3251189136789208</c:v>
                </c:pt>
                <c:pt idx="23">
                  <c:v>1.4253653462685492</c:v>
                </c:pt>
                <c:pt idx="24">
                  <c:v>-0.41739561411950632</c:v>
                </c:pt>
                <c:pt idx="25">
                  <c:v>-2.2048737456959202</c:v>
                </c:pt>
                <c:pt idx="26">
                  <c:v>-3.9387275333250429</c:v>
                </c:pt>
                <c:pt idx="27">
                  <c:v>-5.6205657073252908</c:v>
                </c:pt>
                <c:pt idx="28">
                  <c:v>-7.2519487361055326</c:v>
                </c:pt>
                <c:pt idx="29">
                  <c:v>-8.8343902740223683</c:v>
                </c:pt>
                <c:pt idx="30">
                  <c:v>-10.369358565801697</c:v>
                </c:pt>
                <c:pt idx="31">
                  <c:v>-11.858277808827644</c:v>
                </c:pt>
                <c:pt idx="32">
                  <c:v>-13.302529474562817</c:v>
                </c:pt>
                <c:pt idx="33">
                  <c:v>-14.703453590325935</c:v>
                </c:pt>
                <c:pt idx="34">
                  <c:v>-16.062349982616162</c:v>
                </c:pt>
                <c:pt idx="35">
                  <c:v>-17.380479483137677</c:v>
                </c:pt>
                <c:pt idx="36">
                  <c:v>-18.659065098643545</c:v>
                </c:pt>
                <c:pt idx="37">
                  <c:v>-19.89929314568424</c:v>
                </c:pt>
                <c:pt idx="38">
                  <c:v>-21.102314351313716</c:v>
                </c:pt>
                <c:pt idx="39">
                  <c:v>-22.269244920774305</c:v>
                </c:pt>
                <c:pt idx="40">
                  <c:v>-23.401167573151078</c:v>
                </c:pt>
                <c:pt idx="41">
                  <c:v>-24.499132545956549</c:v>
                </c:pt>
                <c:pt idx="42">
                  <c:v>-25.564158569577856</c:v>
                </c:pt>
                <c:pt idx="43">
                  <c:v>-26.597233812490522</c:v>
                </c:pt>
                <c:pt idx="44">
                  <c:v>-27.599316798115808</c:v>
                </c:pt>
                <c:pt idx="45">
                  <c:v>-28.571337294172334</c:v>
                </c:pt>
                <c:pt idx="46">
                  <c:v>-29.514197175347164</c:v>
                </c:pt>
                <c:pt idx="47">
                  <c:v>-30.428771260086748</c:v>
                </c:pt>
                <c:pt idx="48">
                  <c:v>-31.315908122284146</c:v>
                </c:pt>
                <c:pt idx="49">
                  <c:v>-32.176430878615619</c:v>
                </c:pt>
                <c:pt idx="50">
                  <c:v>-33.011137952257158</c:v>
                </c:pt>
                <c:pt idx="51">
                  <c:v>-33.820803813689437</c:v>
                </c:pt>
                <c:pt idx="52">
                  <c:v>-34.606179699278755</c:v>
                </c:pt>
                <c:pt idx="53">
                  <c:v>-35.367994308300396</c:v>
                </c:pt>
                <c:pt idx="54">
                  <c:v>-36.106954479051382</c:v>
                </c:pt>
                <c:pt idx="55">
                  <c:v>-36.823745844679848</c:v>
                </c:pt>
                <c:pt idx="56">
                  <c:v>-37.519033469339448</c:v>
                </c:pt>
                <c:pt idx="57">
                  <c:v>-38.193462465259273</c:v>
                </c:pt>
                <c:pt idx="58">
                  <c:v>-38.847658591301496</c:v>
                </c:pt>
                <c:pt idx="59">
                  <c:v>-39.482228833562445</c:v>
                </c:pt>
                <c:pt idx="60">
                  <c:v>-40.097761968555574</c:v>
                </c:pt>
                <c:pt idx="61">
                  <c:v>-40.694829109498912</c:v>
                </c:pt>
                <c:pt idx="62">
                  <c:v>-41.273984236214005</c:v>
                </c:pt>
                <c:pt idx="63">
                  <c:v>-41.835764709127531</c:v>
                </c:pt>
                <c:pt idx="64">
                  <c:v>-42.380691767853705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73C-402B-B147-395FD1555D30}"/>
            </c:ext>
          </c:extLst>
        </c:ser>
        <c:ser>
          <c:idx val="1"/>
          <c:order val="1"/>
          <c:tx>
            <c:strRef>
              <c:f>Sheet2!$G$1</c:f>
              <c:strCache>
                <c:ptCount val="1"/>
                <c:pt idx="0">
                  <c:v>net carbon before solar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Sheet2!$G$2:$G$70</c:f>
              <c:numCache>
                <c:formatCode>General</c:formatCode>
                <c:ptCount val="69"/>
                <c:pt idx="7">
                  <c:v>100</c:v>
                </c:pt>
                <c:pt idx="8">
                  <c:v>97</c:v>
                </c:pt>
                <c:pt idx="9">
                  <c:v>94.09</c:v>
                </c:pt>
                <c:pt idx="10">
                  <c:v>91.267300000000006</c:v>
                </c:pt>
                <c:pt idx="11">
                  <c:v>88.529280999999997</c:v>
                </c:pt>
                <c:pt idx="12">
                  <c:v>85.873402569999996</c:v>
                </c:pt>
                <c:pt idx="13">
                  <c:v>83.297200492899989</c:v>
                </c:pt>
                <c:pt idx="14">
                  <c:v>80.79828447811299</c:v>
                </c:pt>
                <c:pt idx="15">
                  <c:v>78.374335943769594</c:v>
                </c:pt>
                <c:pt idx="16">
                  <c:v>76.0231058654565</c:v>
                </c:pt>
                <c:pt idx="17">
                  <c:v>73.742412689492809</c:v>
                </c:pt>
                <c:pt idx="18">
                  <c:v>71.530140308808029</c:v>
                </c:pt>
                <c:pt idx="19">
                  <c:v>69.384236099543784</c:v>
                </c:pt>
                <c:pt idx="20">
                  <c:v>67.302709016557472</c:v>
                </c:pt>
                <c:pt idx="21">
                  <c:v>65.283627746060745</c:v>
                </c:pt>
                <c:pt idx="22">
                  <c:v>63.325118913678921</c:v>
                </c:pt>
                <c:pt idx="23">
                  <c:v>61.425365346268549</c:v>
                </c:pt>
                <c:pt idx="24">
                  <c:v>59.582604385880494</c:v>
                </c:pt>
                <c:pt idx="25">
                  <c:v>57.79512625430408</c:v>
                </c:pt>
                <c:pt idx="26">
                  <c:v>56.061272466674957</c:v>
                </c:pt>
                <c:pt idx="27">
                  <c:v>54.379434292674709</c:v>
                </c:pt>
                <c:pt idx="28">
                  <c:v>52.748051263894467</c:v>
                </c:pt>
                <c:pt idx="29">
                  <c:v>51.165609725977632</c:v>
                </c:pt>
                <c:pt idx="30">
                  <c:v>49.630641434198303</c:v>
                </c:pt>
                <c:pt idx="31">
                  <c:v>48.141722191172356</c:v>
                </c:pt>
                <c:pt idx="32">
                  <c:v>46.697470525437183</c:v>
                </c:pt>
                <c:pt idx="33">
                  <c:v>45.296546409674065</c:v>
                </c:pt>
                <c:pt idx="34">
                  <c:v>43.937650017383838</c:v>
                </c:pt>
                <c:pt idx="35">
                  <c:v>42.619520516862323</c:v>
                </c:pt>
                <c:pt idx="36">
                  <c:v>41.340934901356455</c:v>
                </c:pt>
                <c:pt idx="37">
                  <c:v>40.10070685431576</c:v>
                </c:pt>
                <c:pt idx="38">
                  <c:v>38.897685648686284</c:v>
                </c:pt>
                <c:pt idx="39">
                  <c:v>37.730755079225695</c:v>
                </c:pt>
                <c:pt idx="40">
                  <c:v>36.598832426848922</c:v>
                </c:pt>
                <c:pt idx="41">
                  <c:v>35.500867454043451</c:v>
                </c:pt>
                <c:pt idx="42">
                  <c:v>34.435841430422144</c:v>
                </c:pt>
                <c:pt idx="43">
                  <c:v>33.402766187509478</c:v>
                </c:pt>
                <c:pt idx="44">
                  <c:v>32.400683201884192</c:v>
                </c:pt>
                <c:pt idx="45">
                  <c:v>31.428662705827666</c:v>
                </c:pt>
                <c:pt idx="46">
                  <c:v>30.485802824652836</c:v>
                </c:pt>
                <c:pt idx="47">
                  <c:v>29.571228739913252</c:v>
                </c:pt>
                <c:pt idx="48">
                  <c:v>28.684091877715854</c:v>
                </c:pt>
                <c:pt idx="49">
                  <c:v>27.823569121384377</c:v>
                </c:pt>
                <c:pt idx="50">
                  <c:v>26.988862047742845</c:v>
                </c:pt>
                <c:pt idx="51">
                  <c:v>26.179196186310559</c:v>
                </c:pt>
                <c:pt idx="52">
                  <c:v>25.393820300721242</c:v>
                </c:pt>
                <c:pt idx="53">
                  <c:v>24.632005691699604</c:v>
                </c:pt>
                <c:pt idx="54">
                  <c:v>23.893045520948615</c:v>
                </c:pt>
                <c:pt idx="55">
                  <c:v>23.176254155320155</c:v>
                </c:pt>
                <c:pt idx="56">
                  <c:v>22.480966530660549</c:v>
                </c:pt>
                <c:pt idx="57">
                  <c:v>21.80653753474073</c:v>
                </c:pt>
                <c:pt idx="58">
                  <c:v>21.152341408698508</c:v>
                </c:pt>
                <c:pt idx="59">
                  <c:v>20.517771166437551</c:v>
                </c:pt>
                <c:pt idx="60">
                  <c:v>19.902238031444423</c:v>
                </c:pt>
                <c:pt idx="61">
                  <c:v>19.305170890501088</c:v>
                </c:pt>
                <c:pt idx="62">
                  <c:v>18.726015763786055</c:v>
                </c:pt>
                <c:pt idx="63">
                  <c:v>18.164235290872472</c:v>
                </c:pt>
                <c:pt idx="64">
                  <c:v>17.619308232146299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73C-402B-B147-395FD1555D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3695360"/>
        <c:axId val="95697664"/>
      </c:lineChart>
      <c:catAx>
        <c:axId val="14369536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697664"/>
        <c:crosses val="autoZero"/>
        <c:auto val="1"/>
        <c:lblAlgn val="ctr"/>
        <c:lblOffset val="100"/>
        <c:noMultiLvlLbl val="0"/>
      </c:catAx>
      <c:valAx>
        <c:axId val="95697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695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>
                <a:effectLst/>
              </a:rPr>
              <a:t>Gross and Net carbon emissions with Continual Improvement in Energy Performance (5%/year)</a:t>
            </a:r>
            <a:endParaRPr lang="en-US" dirty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Sheet4!$I$1</c:f>
              <c:strCache>
                <c:ptCount val="1"/>
                <c:pt idx="0">
                  <c:v>net carbon before solar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Sheet4!$I$2:$I$70</c:f>
              <c:numCache>
                <c:formatCode>General</c:formatCode>
                <c:ptCount val="69"/>
                <c:pt idx="7">
                  <c:v>100</c:v>
                </c:pt>
                <c:pt idx="8">
                  <c:v>95</c:v>
                </c:pt>
                <c:pt idx="9">
                  <c:v>90.25</c:v>
                </c:pt>
                <c:pt idx="10">
                  <c:v>85.737499999999997</c:v>
                </c:pt>
                <c:pt idx="11">
                  <c:v>81.450624999999988</c:v>
                </c:pt>
                <c:pt idx="12">
                  <c:v>77.378093749999991</c:v>
                </c:pt>
                <c:pt idx="13">
                  <c:v>73.509189062499985</c:v>
                </c:pt>
                <c:pt idx="14">
                  <c:v>69.833729609374984</c:v>
                </c:pt>
                <c:pt idx="15">
                  <c:v>66.342043128906226</c:v>
                </c:pt>
                <c:pt idx="16">
                  <c:v>63.024940972460911</c:v>
                </c:pt>
                <c:pt idx="17">
                  <c:v>59.873693923837862</c:v>
                </c:pt>
                <c:pt idx="18">
                  <c:v>56.880009227645964</c:v>
                </c:pt>
                <c:pt idx="19">
                  <c:v>54.036008766263663</c:v>
                </c:pt>
                <c:pt idx="20">
                  <c:v>51.334208327950478</c:v>
                </c:pt>
                <c:pt idx="21">
                  <c:v>48.767497911552951</c:v>
                </c:pt>
                <c:pt idx="22">
                  <c:v>46.329123015975298</c:v>
                </c:pt>
                <c:pt idx="23">
                  <c:v>44.012666865176534</c:v>
                </c:pt>
                <c:pt idx="24">
                  <c:v>41.812033521917705</c:v>
                </c:pt>
                <c:pt idx="25">
                  <c:v>39.721431845821819</c:v>
                </c:pt>
                <c:pt idx="26">
                  <c:v>37.735360253530729</c:v>
                </c:pt>
                <c:pt idx="27">
                  <c:v>35.848592240854188</c:v>
                </c:pt>
                <c:pt idx="28">
                  <c:v>34.056162628811478</c:v>
                </c:pt>
                <c:pt idx="29">
                  <c:v>32.353354497370901</c:v>
                </c:pt>
                <c:pt idx="30">
                  <c:v>30.735686772502355</c:v>
                </c:pt>
                <c:pt idx="31">
                  <c:v>29.198902433877237</c:v>
                </c:pt>
                <c:pt idx="32">
                  <c:v>27.738957312183373</c:v>
                </c:pt>
                <c:pt idx="33">
                  <c:v>26.352009446574204</c:v>
                </c:pt>
                <c:pt idx="34">
                  <c:v>25.034408974245494</c:v>
                </c:pt>
                <c:pt idx="35">
                  <c:v>23.782688525533217</c:v>
                </c:pt>
                <c:pt idx="36">
                  <c:v>22.593554099256554</c:v>
                </c:pt>
                <c:pt idx="37">
                  <c:v>21.463876394293724</c:v>
                </c:pt>
                <c:pt idx="38">
                  <c:v>20.390682574579035</c:v>
                </c:pt>
                <c:pt idx="39">
                  <c:v>19.371148445850082</c:v>
                </c:pt>
                <c:pt idx="40">
                  <c:v>18.402591023557576</c:v>
                </c:pt>
                <c:pt idx="41">
                  <c:v>17.482461472379697</c:v>
                </c:pt>
                <c:pt idx="42">
                  <c:v>16.608338398760711</c:v>
                </c:pt>
                <c:pt idx="43">
                  <c:v>15.777921478822675</c:v>
                </c:pt>
                <c:pt idx="44">
                  <c:v>14.98902540488154</c:v>
                </c:pt>
                <c:pt idx="45">
                  <c:v>14.239574134637461</c:v>
                </c:pt>
                <c:pt idx="46">
                  <c:v>13.527595427905588</c:v>
                </c:pt>
                <c:pt idx="47">
                  <c:v>12.851215656510307</c:v>
                </c:pt>
                <c:pt idx="48">
                  <c:v>12.208654873684791</c:v>
                </c:pt>
                <c:pt idx="49">
                  <c:v>11.598222130000551</c:v>
                </c:pt>
                <c:pt idx="50">
                  <c:v>11.018311023500523</c:v>
                </c:pt>
                <c:pt idx="51">
                  <c:v>10.467395472325496</c:v>
                </c:pt>
                <c:pt idx="52">
                  <c:v>9.9440256987092202</c:v>
                </c:pt>
                <c:pt idx="53">
                  <c:v>9.4468244137737596</c:v>
                </c:pt>
                <c:pt idx="54">
                  <c:v>8.9744831930850708</c:v>
                </c:pt>
                <c:pt idx="55">
                  <c:v>8.5257590334308162</c:v>
                </c:pt>
                <c:pt idx="56">
                  <c:v>8.0994710817592743</c:v>
                </c:pt>
                <c:pt idx="57">
                  <c:v>7.6944975276713103</c:v>
                </c:pt>
                <c:pt idx="58">
                  <c:v>7.3097726512877443</c:v>
                </c:pt>
                <c:pt idx="59">
                  <c:v>6.9442840187233568</c:v>
                </c:pt>
                <c:pt idx="60">
                  <c:v>6.5970698177871885</c:v>
                </c:pt>
                <c:pt idx="61">
                  <c:v>6.2672163268978291</c:v>
                </c:pt>
                <c:pt idx="62">
                  <c:v>5.9538555105529376</c:v>
                </c:pt>
                <c:pt idx="63">
                  <c:v>5.6561627350252905</c:v>
                </c:pt>
                <c:pt idx="64">
                  <c:v>5.3733545982740258</c:v>
                </c:pt>
                <c:pt idx="65">
                  <c:v>5.1046868683603241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6D-4DD1-B889-1147F7BE3319}"/>
            </c:ext>
          </c:extLst>
        </c:ser>
        <c:ser>
          <c:idx val="1"/>
          <c:order val="1"/>
          <c:tx>
            <c:strRef>
              <c:f>Sheet4!$J$1</c:f>
              <c:strCache>
                <c:ptCount val="1"/>
                <c:pt idx="0">
                  <c:v>net carbon emissions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Sheet4!$J$2:$J$70</c:f>
              <c:numCache>
                <c:formatCode>General</c:formatCode>
                <c:ptCount val="69"/>
                <c:pt idx="7">
                  <c:v>40</c:v>
                </c:pt>
                <c:pt idx="8">
                  <c:v>35</c:v>
                </c:pt>
                <c:pt idx="9">
                  <c:v>30.25</c:v>
                </c:pt>
                <c:pt idx="10">
                  <c:v>25.737499999999997</c:v>
                </c:pt>
                <c:pt idx="11">
                  <c:v>21.450624999999988</c:v>
                </c:pt>
                <c:pt idx="12">
                  <c:v>17.378093749999991</c:v>
                </c:pt>
                <c:pt idx="13">
                  <c:v>13.509189062499985</c:v>
                </c:pt>
                <c:pt idx="14">
                  <c:v>9.8337296093749842</c:v>
                </c:pt>
                <c:pt idx="15">
                  <c:v>6.3420431289062265</c:v>
                </c:pt>
                <c:pt idx="16">
                  <c:v>3.0249409724609109</c:v>
                </c:pt>
                <c:pt idx="17">
                  <c:v>-0.12630607616213751</c:v>
                </c:pt>
                <c:pt idx="18">
                  <c:v>-3.1199907723540363</c:v>
                </c:pt>
                <c:pt idx="19">
                  <c:v>-5.963991233736337</c:v>
                </c:pt>
                <c:pt idx="20">
                  <c:v>-8.6657916720495223</c:v>
                </c:pt>
                <c:pt idx="21">
                  <c:v>-11.232502088447049</c:v>
                </c:pt>
                <c:pt idx="22">
                  <c:v>-13.670876984024702</c:v>
                </c:pt>
                <c:pt idx="23">
                  <c:v>-15.987333134823466</c:v>
                </c:pt>
                <c:pt idx="24">
                  <c:v>-18.187966478082295</c:v>
                </c:pt>
                <c:pt idx="25">
                  <c:v>-20.278568154178181</c:v>
                </c:pt>
                <c:pt idx="26">
                  <c:v>-22.264639746469271</c:v>
                </c:pt>
                <c:pt idx="27">
                  <c:v>-24.151407759145812</c:v>
                </c:pt>
                <c:pt idx="28">
                  <c:v>-25.943837371188522</c:v>
                </c:pt>
                <c:pt idx="29">
                  <c:v>-27.646645502629099</c:v>
                </c:pt>
                <c:pt idx="30">
                  <c:v>-29.264313227497645</c:v>
                </c:pt>
                <c:pt idx="31">
                  <c:v>-30.801097566122763</c:v>
                </c:pt>
                <c:pt idx="32">
                  <c:v>-32.261042687816627</c:v>
                </c:pt>
                <c:pt idx="33">
                  <c:v>-33.647990553425799</c:v>
                </c:pt>
                <c:pt idx="34">
                  <c:v>-34.965591025754506</c:v>
                </c:pt>
                <c:pt idx="35">
                  <c:v>-36.217311474466783</c:v>
                </c:pt>
                <c:pt idx="36">
                  <c:v>-37.406445900743449</c:v>
                </c:pt>
                <c:pt idx="37">
                  <c:v>-38.53612360570628</c:v>
                </c:pt>
                <c:pt idx="38">
                  <c:v>-39.609317425420969</c:v>
                </c:pt>
                <c:pt idx="39">
                  <c:v>-40.628851554149918</c:v>
                </c:pt>
                <c:pt idx="40">
                  <c:v>-41.597408976442424</c:v>
                </c:pt>
                <c:pt idx="41">
                  <c:v>-42.517538527620303</c:v>
                </c:pt>
                <c:pt idx="42">
                  <c:v>-43.391661601239292</c:v>
                </c:pt>
                <c:pt idx="43">
                  <c:v>-44.222078521177323</c:v>
                </c:pt>
                <c:pt idx="44">
                  <c:v>-45.010974595118462</c:v>
                </c:pt>
                <c:pt idx="45">
                  <c:v>-45.760425865362535</c:v>
                </c:pt>
                <c:pt idx="46">
                  <c:v>-46.472404572094412</c:v>
                </c:pt>
                <c:pt idx="47">
                  <c:v>-47.148784343489694</c:v>
                </c:pt>
                <c:pt idx="48">
                  <c:v>-47.791345126315207</c:v>
                </c:pt>
                <c:pt idx="49">
                  <c:v>-48.401777869999449</c:v>
                </c:pt>
                <c:pt idx="50">
                  <c:v>-48.981688976499477</c:v>
                </c:pt>
                <c:pt idx="51">
                  <c:v>-49.532604527674508</c:v>
                </c:pt>
                <c:pt idx="52">
                  <c:v>-50.055974301290782</c:v>
                </c:pt>
                <c:pt idx="53">
                  <c:v>-50.553175586226239</c:v>
                </c:pt>
                <c:pt idx="54">
                  <c:v>-51.025516806914929</c:v>
                </c:pt>
                <c:pt idx="55">
                  <c:v>-51.474240966569184</c:v>
                </c:pt>
                <c:pt idx="56">
                  <c:v>-51.900528918240724</c:v>
                </c:pt>
                <c:pt idx="57">
                  <c:v>-52.305502472328691</c:v>
                </c:pt>
                <c:pt idx="58">
                  <c:v>-52.690227348712256</c:v>
                </c:pt>
                <c:pt idx="59">
                  <c:v>-53.055715981276641</c:v>
                </c:pt>
                <c:pt idx="60">
                  <c:v>-53.402930182212813</c:v>
                </c:pt>
                <c:pt idx="61">
                  <c:v>-53.732783673102169</c:v>
                </c:pt>
                <c:pt idx="62">
                  <c:v>-54.046144489447059</c:v>
                </c:pt>
                <c:pt idx="63">
                  <c:v>-54.343837264974709</c:v>
                </c:pt>
                <c:pt idx="64">
                  <c:v>-54.626645401725973</c:v>
                </c:pt>
                <c:pt idx="65">
                  <c:v>-54.895313131639675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6D-4DD1-B889-1147F7BE33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1383552"/>
        <c:axId val="82290368"/>
      </c:lineChart>
      <c:catAx>
        <c:axId val="19138355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290368"/>
        <c:crosses val="autoZero"/>
        <c:auto val="1"/>
        <c:lblAlgn val="ctr"/>
        <c:lblOffset val="100"/>
        <c:noMultiLvlLbl val="0"/>
      </c:catAx>
      <c:valAx>
        <c:axId val="82290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383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Cumulative Emission</a:t>
            </a:r>
            <a:r>
              <a:rPr lang="en-US" baseline="0" dirty="0"/>
              <a:t> including embodied emissions from construction and remodeling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Sheet3!$A$2:$A$66</c:f>
              <c:numCache>
                <c:formatCode>General</c:formatCode>
                <c:ptCount val="65"/>
                <c:pt idx="0">
                  <c:v>0</c:v>
                </c:pt>
                <c:pt idx="1">
                  <c:v>5000</c:v>
                </c:pt>
                <c:pt idx="2">
                  <c:v>8000</c:v>
                </c:pt>
                <c:pt idx="3">
                  <c:v>10000</c:v>
                </c:pt>
                <c:pt idx="4">
                  <c:v>10040</c:v>
                </c:pt>
                <c:pt idx="5">
                  <c:v>10077</c:v>
                </c:pt>
                <c:pt idx="6">
                  <c:v>10111.09</c:v>
                </c:pt>
                <c:pt idx="7">
                  <c:v>10142.3573</c:v>
                </c:pt>
                <c:pt idx="8">
                  <c:v>10170.886580999999</c:v>
                </c:pt>
                <c:pt idx="9">
                  <c:v>10196.759983569998</c:v>
                </c:pt>
                <c:pt idx="10">
                  <c:v>10220.057184062898</c:v>
                </c:pt>
                <c:pt idx="11">
                  <c:v>10240.855468541011</c:v>
                </c:pt>
                <c:pt idx="12">
                  <c:v>10259.229804484781</c:v>
                </c:pt>
                <c:pt idx="13">
                  <c:v>10275.252910350238</c:v>
                </c:pt>
                <c:pt idx="14">
                  <c:v>10288.995323039731</c:v>
                </c:pt>
                <c:pt idx="15">
                  <c:v>10300.52546334854</c:v>
                </c:pt>
                <c:pt idx="16">
                  <c:v>10309.909699448084</c:v>
                </c:pt>
                <c:pt idx="17">
                  <c:v>10317.212408464642</c:v>
                </c:pt>
                <c:pt idx="18">
                  <c:v>10322.496036210703</c:v>
                </c:pt>
                <c:pt idx="19">
                  <c:v>10325.821155124382</c:v>
                </c:pt>
                <c:pt idx="20">
                  <c:v>10327.246520470651</c:v>
                </c:pt>
                <c:pt idx="21">
                  <c:v>10326.829124856531</c:v>
                </c:pt>
                <c:pt idx="22">
                  <c:v>10324.624251110836</c:v>
                </c:pt>
                <c:pt idx="23">
                  <c:v>10320.685523577511</c:v>
                </c:pt>
                <c:pt idx="24">
                  <c:v>10315.064957870185</c:v>
                </c:pt>
                <c:pt idx="25">
                  <c:v>10307.813009134079</c:v>
                </c:pt>
                <c:pt idx="26">
                  <c:v>10298.978618860057</c:v>
                </c:pt>
                <c:pt idx="27">
                  <c:v>10288.609260294255</c:v>
                </c:pt>
                <c:pt idx="28">
                  <c:v>10276.750982485428</c:v>
                </c:pt>
                <c:pt idx="29">
                  <c:v>11263.448453010866</c:v>
                </c:pt>
                <c:pt idx="30">
                  <c:v>11248.74499942054</c:v>
                </c:pt>
                <c:pt idx="31">
                  <c:v>11232.682649437924</c:v>
                </c:pt>
                <c:pt idx="32">
                  <c:v>11215.302169954786</c:v>
                </c:pt>
                <c:pt idx="33">
                  <c:v>11196.643104856143</c:v>
                </c:pt>
                <c:pt idx="34">
                  <c:v>11176.743811710458</c:v>
                </c:pt>
                <c:pt idx="35">
                  <c:v>11155.641497359144</c:v>
                </c:pt>
                <c:pt idx="36">
                  <c:v>11133.37225243837</c:v>
                </c:pt>
                <c:pt idx="37">
                  <c:v>11109.971084865219</c:v>
                </c:pt>
                <c:pt idx="38">
                  <c:v>11085.471952319263</c:v>
                </c:pt>
                <c:pt idx="39">
                  <c:v>11059.907793749686</c:v>
                </c:pt>
                <c:pt idx="40">
                  <c:v>11033.310559937196</c:v>
                </c:pt>
                <c:pt idx="41">
                  <c:v>11005.71124313908</c:v>
                </c:pt>
                <c:pt idx="42">
                  <c:v>10977.139905844908</c:v>
                </c:pt>
                <c:pt idx="43">
                  <c:v>10947.62570866956</c:v>
                </c:pt>
                <c:pt idx="44">
                  <c:v>10917.196937409473</c:v>
                </c:pt>
                <c:pt idx="45">
                  <c:v>10885.881029287189</c:v>
                </c:pt>
                <c:pt idx="46">
                  <c:v>10853.704598408574</c:v>
                </c:pt>
                <c:pt idx="47">
                  <c:v>10820.693460456318</c:v>
                </c:pt>
                <c:pt idx="48">
                  <c:v>10786.872656642628</c:v>
                </c:pt>
                <c:pt idx="49">
                  <c:v>10752.26647694335</c:v>
                </c:pt>
                <c:pt idx="50">
                  <c:v>10716.89848263505</c:v>
                </c:pt>
                <c:pt idx="51">
                  <c:v>10680.791528155998</c:v>
                </c:pt>
                <c:pt idx="52">
                  <c:v>10643.967782311318</c:v>
                </c:pt>
                <c:pt idx="53">
                  <c:v>10606.448748841978</c:v>
                </c:pt>
                <c:pt idx="54">
                  <c:v>10568.25528637672</c:v>
                </c:pt>
                <c:pt idx="55">
                  <c:v>10529.407627785418</c:v>
                </c:pt>
                <c:pt idx="56">
                  <c:v>10489.925398951857</c:v>
                </c:pt>
                <c:pt idx="57">
                  <c:v>10449.8276369833</c:v>
                </c:pt>
                <c:pt idx="58">
                  <c:v>10409.132807873801</c:v>
                </c:pt>
                <c:pt idx="59">
                  <c:v>11367.858823637587</c:v>
                </c:pt>
                <c:pt idx="60">
                  <c:v>11326.02305892846</c:v>
                </c:pt>
                <c:pt idx="61">
                  <c:v>11283.642367160606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C4A-46AC-846C-0C95E60DAD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3590784"/>
        <c:axId val="82292672"/>
      </c:lineChart>
      <c:catAx>
        <c:axId val="19359078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292672"/>
        <c:crosses val="autoZero"/>
        <c:auto val="1"/>
        <c:lblAlgn val="ctr"/>
        <c:lblOffset val="100"/>
        <c:noMultiLvlLbl val="0"/>
      </c:catAx>
      <c:valAx>
        <c:axId val="82292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590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Cumulative Carbon Emissions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Sheet3!$A$1</c:f>
              <c:strCache>
                <c:ptCount val="1"/>
                <c:pt idx="0">
                  <c:v>cum carbon with solar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Sheet3!$A$2:$A$70</c:f>
              <c:numCache>
                <c:formatCode>General</c:formatCode>
                <c:ptCount val="69"/>
                <c:pt idx="0">
                  <c:v>0</c:v>
                </c:pt>
                <c:pt idx="1">
                  <c:v>5000</c:v>
                </c:pt>
                <c:pt idx="2">
                  <c:v>8000</c:v>
                </c:pt>
                <c:pt idx="3">
                  <c:v>10000</c:v>
                </c:pt>
                <c:pt idx="4">
                  <c:v>10040</c:v>
                </c:pt>
                <c:pt idx="5">
                  <c:v>10077</c:v>
                </c:pt>
                <c:pt idx="6">
                  <c:v>10111.09</c:v>
                </c:pt>
                <c:pt idx="7">
                  <c:v>10142.3573</c:v>
                </c:pt>
                <c:pt idx="8">
                  <c:v>10170.886580999999</c:v>
                </c:pt>
                <c:pt idx="9">
                  <c:v>10196.759983569998</c:v>
                </c:pt>
                <c:pt idx="10">
                  <c:v>10220.057184062898</c:v>
                </c:pt>
                <c:pt idx="11">
                  <c:v>10240.855468541011</c:v>
                </c:pt>
                <c:pt idx="12">
                  <c:v>10259.229804484781</c:v>
                </c:pt>
                <c:pt idx="13">
                  <c:v>10275.252910350238</c:v>
                </c:pt>
                <c:pt idx="14">
                  <c:v>10288.995323039731</c:v>
                </c:pt>
                <c:pt idx="15">
                  <c:v>10300.52546334854</c:v>
                </c:pt>
                <c:pt idx="16">
                  <c:v>10309.909699448084</c:v>
                </c:pt>
                <c:pt idx="17">
                  <c:v>10317.212408464642</c:v>
                </c:pt>
                <c:pt idx="18">
                  <c:v>10322.496036210703</c:v>
                </c:pt>
                <c:pt idx="19">
                  <c:v>10325.821155124382</c:v>
                </c:pt>
                <c:pt idx="20">
                  <c:v>10327.246520470651</c:v>
                </c:pt>
                <c:pt idx="21">
                  <c:v>10326.829124856531</c:v>
                </c:pt>
                <c:pt idx="22">
                  <c:v>10324.624251110836</c:v>
                </c:pt>
                <c:pt idx="23">
                  <c:v>10320.685523577511</c:v>
                </c:pt>
                <c:pt idx="24">
                  <c:v>10315.064957870185</c:v>
                </c:pt>
                <c:pt idx="25">
                  <c:v>10307.813009134079</c:v>
                </c:pt>
                <c:pt idx="26">
                  <c:v>10298.978618860057</c:v>
                </c:pt>
                <c:pt idx="27">
                  <c:v>10288.609260294255</c:v>
                </c:pt>
                <c:pt idx="28">
                  <c:v>10276.750982485428</c:v>
                </c:pt>
                <c:pt idx="29">
                  <c:v>11263.448453010866</c:v>
                </c:pt>
                <c:pt idx="30">
                  <c:v>11248.74499942054</c:v>
                </c:pt>
                <c:pt idx="31">
                  <c:v>11232.682649437924</c:v>
                </c:pt>
                <c:pt idx="32">
                  <c:v>11215.302169954786</c:v>
                </c:pt>
                <c:pt idx="33">
                  <c:v>11196.643104856143</c:v>
                </c:pt>
                <c:pt idx="34">
                  <c:v>11176.743811710458</c:v>
                </c:pt>
                <c:pt idx="35">
                  <c:v>11155.641497359144</c:v>
                </c:pt>
                <c:pt idx="36">
                  <c:v>11133.37225243837</c:v>
                </c:pt>
                <c:pt idx="37">
                  <c:v>11109.971084865219</c:v>
                </c:pt>
                <c:pt idx="38">
                  <c:v>11085.471952319263</c:v>
                </c:pt>
                <c:pt idx="39">
                  <c:v>11059.907793749686</c:v>
                </c:pt>
                <c:pt idx="40">
                  <c:v>11033.310559937196</c:v>
                </c:pt>
                <c:pt idx="41">
                  <c:v>11005.71124313908</c:v>
                </c:pt>
                <c:pt idx="42">
                  <c:v>10977.139905844908</c:v>
                </c:pt>
                <c:pt idx="43">
                  <c:v>10947.62570866956</c:v>
                </c:pt>
                <c:pt idx="44">
                  <c:v>10917.196937409473</c:v>
                </c:pt>
                <c:pt idx="45">
                  <c:v>10885.881029287189</c:v>
                </c:pt>
                <c:pt idx="46">
                  <c:v>10853.704598408574</c:v>
                </c:pt>
                <c:pt idx="47">
                  <c:v>10820.693460456318</c:v>
                </c:pt>
                <c:pt idx="48">
                  <c:v>10786.872656642628</c:v>
                </c:pt>
                <c:pt idx="49">
                  <c:v>10752.26647694335</c:v>
                </c:pt>
                <c:pt idx="50">
                  <c:v>10716.89848263505</c:v>
                </c:pt>
                <c:pt idx="51">
                  <c:v>10680.791528155998</c:v>
                </c:pt>
                <c:pt idx="52">
                  <c:v>10643.967782311318</c:v>
                </c:pt>
                <c:pt idx="53">
                  <c:v>10606.448748841978</c:v>
                </c:pt>
                <c:pt idx="54">
                  <c:v>10568.25528637672</c:v>
                </c:pt>
                <c:pt idx="55">
                  <c:v>10529.407627785418</c:v>
                </c:pt>
                <c:pt idx="56">
                  <c:v>10489.925398951857</c:v>
                </c:pt>
                <c:pt idx="57">
                  <c:v>10449.8276369833</c:v>
                </c:pt>
                <c:pt idx="58">
                  <c:v>10409.132807873801</c:v>
                </c:pt>
                <c:pt idx="59">
                  <c:v>11367.858823637587</c:v>
                </c:pt>
                <c:pt idx="60">
                  <c:v>11326.02305892846</c:v>
                </c:pt>
                <c:pt idx="61">
                  <c:v>11283.642367160606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58A-4B6E-99BC-5FE4BB7D5417}"/>
            </c:ext>
          </c:extLst>
        </c:ser>
        <c:ser>
          <c:idx val="1"/>
          <c:order val="1"/>
          <c:tx>
            <c:strRef>
              <c:f>Sheet3!$D$1</c:f>
              <c:strCache>
                <c:ptCount val="1"/>
                <c:pt idx="0">
                  <c:v>cum carbon with doubled solar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Sheet3!$D$2:$D$70</c:f>
              <c:numCache>
                <c:formatCode>General</c:formatCode>
                <c:ptCount val="69"/>
                <c:pt idx="4">
                  <c:v>9980</c:v>
                </c:pt>
                <c:pt idx="5">
                  <c:v>9957</c:v>
                </c:pt>
                <c:pt idx="6">
                  <c:v>9931.09</c:v>
                </c:pt>
                <c:pt idx="7">
                  <c:v>9902.3572999999997</c:v>
                </c:pt>
                <c:pt idx="8">
                  <c:v>9870.8865809999988</c:v>
                </c:pt>
                <c:pt idx="9">
                  <c:v>9836.7599835699984</c:v>
                </c:pt>
                <c:pt idx="10">
                  <c:v>9800.0571840628982</c:v>
                </c:pt>
                <c:pt idx="11">
                  <c:v>9760.8554685410109</c:v>
                </c:pt>
                <c:pt idx="12">
                  <c:v>9719.2298044847812</c:v>
                </c:pt>
                <c:pt idx="13">
                  <c:v>9675.2529103502384</c:v>
                </c:pt>
                <c:pt idx="14">
                  <c:v>9628.9953230397314</c:v>
                </c:pt>
                <c:pt idx="15">
                  <c:v>9580.5254633485401</c:v>
                </c:pt>
                <c:pt idx="16">
                  <c:v>9529.9096994480842</c:v>
                </c:pt>
                <c:pt idx="17">
                  <c:v>9477.2124084646421</c:v>
                </c:pt>
                <c:pt idx="18">
                  <c:v>9422.4960362107031</c:v>
                </c:pt>
                <c:pt idx="19">
                  <c:v>9365.8211551243821</c:v>
                </c:pt>
                <c:pt idx="20">
                  <c:v>9307.2465204706514</c:v>
                </c:pt>
                <c:pt idx="21">
                  <c:v>9246.8291248565311</c:v>
                </c:pt>
                <c:pt idx="22">
                  <c:v>9184.6242511108358</c:v>
                </c:pt>
                <c:pt idx="23">
                  <c:v>9120.685523577511</c:v>
                </c:pt>
                <c:pt idx="24">
                  <c:v>9055.064957870185</c:v>
                </c:pt>
                <c:pt idx="25">
                  <c:v>8987.813009134079</c:v>
                </c:pt>
                <c:pt idx="26">
                  <c:v>8918.9786188600574</c:v>
                </c:pt>
                <c:pt idx="27">
                  <c:v>8848.6092602942554</c:v>
                </c:pt>
                <c:pt idx="28">
                  <c:v>8776.7509824854278</c:v>
                </c:pt>
                <c:pt idx="29">
                  <c:v>9703.4484530108657</c:v>
                </c:pt>
                <c:pt idx="30">
                  <c:v>9628.7449994205399</c:v>
                </c:pt>
                <c:pt idx="31">
                  <c:v>9552.6826494379238</c:v>
                </c:pt>
                <c:pt idx="32">
                  <c:v>9475.3021699547862</c:v>
                </c:pt>
                <c:pt idx="33">
                  <c:v>9396.6431048561426</c:v>
                </c:pt>
                <c:pt idx="34">
                  <c:v>9316.7438117104575</c:v>
                </c:pt>
                <c:pt idx="35">
                  <c:v>9235.6414973591436</c:v>
                </c:pt>
                <c:pt idx="36">
                  <c:v>9153.3722524383702</c:v>
                </c:pt>
                <c:pt idx="37">
                  <c:v>9069.9710848652194</c:v>
                </c:pt>
                <c:pt idx="38">
                  <c:v>8985.4719523192634</c:v>
                </c:pt>
                <c:pt idx="39">
                  <c:v>8899.9077937496859</c:v>
                </c:pt>
                <c:pt idx="40">
                  <c:v>8813.3105599371956</c:v>
                </c:pt>
                <c:pt idx="41">
                  <c:v>8725.7112431390797</c:v>
                </c:pt>
                <c:pt idx="42">
                  <c:v>8637.1399058449078</c:v>
                </c:pt>
                <c:pt idx="43">
                  <c:v>8547.6257086695605</c:v>
                </c:pt>
                <c:pt idx="44">
                  <c:v>8457.1969374094733</c:v>
                </c:pt>
                <c:pt idx="45">
                  <c:v>8365.8810292871894</c:v>
                </c:pt>
                <c:pt idx="46">
                  <c:v>8273.7045984085744</c:v>
                </c:pt>
                <c:pt idx="47">
                  <c:v>8180.6934604563176</c:v>
                </c:pt>
                <c:pt idx="48">
                  <c:v>8086.8726566426285</c:v>
                </c:pt>
                <c:pt idx="49">
                  <c:v>7992.2664769433504</c:v>
                </c:pt>
                <c:pt idx="50">
                  <c:v>7896.8984826350497</c:v>
                </c:pt>
                <c:pt idx="51">
                  <c:v>7800.7915281559981</c:v>
                </c:pt>
                <c:pt idx="52">
                  <c:v>7703.9677823113179</c:v>
                </c:pt>
                <c:pt idx="53">
                  <c:v>7606.4487488419782</c:v>
                </c:pt>
                <c:pt idx="54">
                  <c:v>7508.2552863767196</c:v>
                </c:pt>
                <c:pt idx="55">
                  <c:v>7409.4076277854183</c:v>
                </c:pt>
                <c:pt idx="56">
                  <c:v>7309.9253989518566</c:v>
                </c:pt>
                <c:pt idx="57">
                  <c:v>7209.8276369833002</c:v>
                </c:pt>
                <c:pt idx="58">
                  <c:v>7109.1328078738006</c:v>
                </c:pt>
                <c:pt idx="59">
                  <c:v>8007.8588236375872</c:v>
                </c:pt>
                <c:pt idx="60">
                  <c:v>7906.0230589284602</c:v>
                </c:pt>
                <c:pt idx="61">
                  <c:v>7803.6423671606062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58A-4B6E-99BC-5FE4BB7D5417}"/>
            </c:ext>
          </c:extLst>
        </c:ser>
        <c:ser>
          <c:idx val="2"/>
          <c:order val="2"/>
          <c:tx>
            <c:strRef>
              <c:f>Sheet3!$H$1</c:f>
              <c:strCache>
                <c:ptCount val="1"/>
                <c:pt idx="0">
                  <c:v>cum carbon with 10x solar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Sheet3!$H$2:$H$70</c:f>
              <c:numCache>
                <c:formatCode>General</c:formatCode>
                <c:ptCount val="69"/>
                <c:pt idx="4">
                  <c:v>9440</c:v>
                </c:pt>
                <c:pt idx="5">
                  <c:v>8877</c:v>
                </c:pt>
                <c:pt idx="6">
                  <c:v>8311.09</c:v>
                </c:pt>
                <c:pt idx="7">
                  <c:v>7742.3572999999997</c:v>
                </c:pt>
                <c:pt idx="8">
                  <c:v>7170.8865809999988</c:v>
                </c:pt>
                <c:pt idx="9">
                  <c:v>6596.7599835699984</c:v>
                </c:pt>
                <c:pt idx="10">
                  <c:v>6020.0571840628982</c:v>
                </c:pt>
                <c:pt idx="11">
                  <c:v>5440.8554685410109</c:v>
                </c:pt>
                <c:pt idx="12">
                  <c:v>4859.2298044847812</c:v>
                </c:pt>
                <c:pt idx="13">
                  <c:v>4275.2529103502384</c:v>
                </c:pt>
                <c:pt idx="14">
                  <c:v>3688.9953230397314</c:v>
                </c:pt>
                <c:pt idx="15">
                  <c:v>3100.5254633485401</c:v>
                </c:pt>
                <c:pt idx="16">
                  <c:v>2509.9096994480842</c:v>
                </c:pt>
                <c:pt idx="17">
                  <c:v>1917.2124084646421</c:v>
                </c:pt>
                <c:pt idx="18">
                  <c:v>1322.4960362107031</c:v>
                </c:pt>
                <c:pt idx="19">
                  <c:v>725.82115512438213</c:v>
                </c:pt>
                <c:pt idx="20">
                  <c:v>127.24652047065138</c:v>
                </c:pt>
                <c:pt idx="21">
                  <c:v>-473.17087514346895</c:v>
                </c:pt>
                <c:pt idx="22">
                  <c:v>-1075.3757488891642</c:v>
                </c:pt>
                <c:pt idx="23">
                  <c:v>-1679.314476422489</c:v>
                </c:pt>
                <c:pt idx="24">
                  <c:v>-2284.935042129815</c:v>
                </c:pt>
                <c:pt idx="25">
                  <c:v>-2892.186990865921</c:v>
                </c:pt>
                <c:pt idx="26">
                  <c:v>-3501.0213811399426</c:v>
                </c:pt>
                <c:pt idx="27">
                  <c:v>-4111.3907397057446</c:v>
                </c:pt>
                <c:pt idx="28">
                  <c:v>-4723.2490175145722</c:v>
                </c:pt>
                <c:pt idx="29">
                  <c:v>-4336.5515469891343</c:v>
                </c:pt>
                <c:pt idx="30">
                  <c:v>-4951.2550005794601</c:v>
                </c:pt>
                <c:pt idx="31">
                  <c:v>-5567.3173505620762</c:v>
                </c:pt>
                <c:pt idx="32">
                  <c:v>-6184.6978300452138</c:v>
                </c:pt>
                <c:pt idx="33">
                  <c:v>-6803.3568951438574</c:v>
                </c:pt>
                <c:pt idx="34">
                  <c:v>-7423.2561882895425</c:v>
                </c:pt>
                <c:pt idx="35">
                  <c:v>-8044.3585026408564</c:v>
                </c:pt>
                <c:pt idx="36">
                  <c:v>-8666.6277475616298</c:v>
                </c:pt>
                <c:pt idx="37">
                  <c:v>-9290.0289151347806</c:v>
                </c:pt>
                <c:pt idx="38">
                  <c:v>-9914.5280476807366</c:v>
                </c:pt>
                <c:pt idx="39">
                  <c:v>-10540.092206250314</c:v>
                </c:pt>
                <c:pt idx="40">
                  <c:v>-11166.689440062804</c:v>
                </c:pt>
                <c:pt idx="41">
                  <c:v>-11794.28875686092</c:v>
                </c:pt>
                <c:pt idx="42">
                  <c:v>-12422.860094155092</c:v>
                </c:pt>
                <c:pt idx="43">
                  <c:v>-13052.37429133044</c:v>
                </c:pt>
                <c:pt idx="44">
                  <c:v>-13682.803062590527</c:v>
                </c:pt>
                <c:pt idx="45">
                  <c:v>-14314.118970712811</c:v>
                </c:pt>
                <c:pt idx="46">
                  <c:v>-14946.295401591426</c:v>
                </c:pt>
                <c:pt idx="47">
                  <c:v>-15579.306539543682</c:v>
                </c:pt>
                <c:pt idx="48">
                  <c:v>-16213.127343357372</c:v>
                </c:pt>
                <c:pt idx="49">
                  <c:v>-16847.73352305665</c:v>
                </c:pt>
                <c:pt idx="50">
                  <c:v>-17483.10151736495</c:v>
                </c:pt>
                <c:pt idx="51">
                  <c:v>-18119.208471844002</c:v>
                </c:pt>
                <c:pt idx="52">
                  <c:v>-18756.032217688684</c:v>
                </c:pt>
                <c:pt idx="53">
                  <c:v>-19393.551251158024</c:v>
                </c:pt>
                <c:pt idx="54">
                  <c:v>-20031.74471362328</c:v>
                </c:pt>
                <c:pt idx="55">
                  <c:v>-20670.592372214582</c:v>
                </c:pt>
                <c:pt idx="56">
                  <c:v>-21310.074601048145</c:v>
                </c:pt>
                <c:pt idx="57">
                  <c:v>-21950.1723630167</c:v>
                </c:pt>
                <c:pt idx="58">
                  <c:v>-22590.867192126199</c:v>
                </c:pt>
                <c:pt idx="59">
                  <c:v>-22232.141176362413</c:v>
                </c:pt>
                <c:pt idx="60">
                  <c:v>-22873.976941071538</c:v>
                </c:pt>
                <c:pt idx="61">
                  <c:v>-23516.357632839394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58A-4B6E-99BC-5FE4BB7D54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3646592"/>
        <c:axId val="143163392"/>
      </c:lineChart>
      <c:catAx>
        <c:axId val="19364659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163392"/>
        <c:crosses val="autoZero"/>
        <c:auto val="1"/>
        <c:lblAlgn val="ctr"/>
        <c:lblOffset val="100"/>
        <c:noMultiLvlLbl val="0"/>
      </c:catAx>
      <c:valAx>
        <c:axId val="143163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646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Sheet5!$G$1</c:f>
              <c:strCache>
                <c:ptCount val="1"/>
                <c:pt idx="0">
                  <c:v>cum carbon with 10x solar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Sheet5!$G$2:$G$62</c:f>
              <c:numCache>
                <c:formatCode>General</c:formatCode>
                <c:ptCount val="61"/>
                <c:pt idx="3">
                  <c:v>9500</c:v>
                </c:pt>
                <c:pt idx="4">
                  <c:v>8995</c:v>
                </c:pt>
                <c:pt idx="5">
                  <c:v>8485.25</c:v>
                </c:pt>
                <c:pt idx="6">
                  <c:v>7970.9874999999993</c:v>
                </c:pt>
                <c:pt idx="7">
                  <c:v>7452.4381249999988</c:v>
                </c:pt>
                <c:pt idx="8">
                  <c:v>6929.8162187499984</c:v>
                </c:pt>
                <c:pt idx="9">
                  <c:v>6403.3254078124992</c:v>
                </c:pt>
                <c:pt idx="10">
                  <c:v>5873.1591374218733</c:v>
                </c:pt>
                <c:pt idx="11">
                  <c:v>5339.5011805507802</c:v>
                </c:pt>
                <c:pt idx="12">
                  <c:v>4802.5261215232404</c:v>
                </c:pt>
                <c:pt idx="13">
                  <c:v>4262.3998154470773</c:v>
                </c:pt>
                <c:pt idx="14">
                  <c:v>3719.2798246747225</c:v>
                </c:pt>
                <c:pt idx="15">
                  <c:v>3173.3158334409854</c:v>
                </c:pt>
                <c:pt idx="16">
                  <c:v>2624.6500417689367</c:v>
                </c:pt>
                <c:pt idx="17">
                  <c:v>2073.4175396804894</c:v>
                </c:pt>
                <c:pt idx="18">
                  <c:v>1519.7466626964651</c:v>
                </c:pt>
                <c:pt idx="19">
                  <c:v>963.75932956164252</c:v>
                </c:pt>
                <c:pt idx="20">
                  <c:v>405.57136308355985</c:v>
                </c:pt>
                <c:pt idx="21">
                  <c:v>-154.70720507061924</c:v>
                </c:pt>
                <c:pt idx="22">
                  <c:v>-716.97184481708791</c:v>
                </c:pt>
                <c:pt idx="23">
                  <c:v>-1281.1232525762334</c:v>
                </c:pt>
                <c:pt idx="24">
                  <c:v>-847.06708994742257</c:v>
                </c:pt>
                <c:pt idx="25">
                  <c:v>-1414.7137354500519</c:v>
                </c:pt>
                <c:pt idx="26">
                  <c:v>-1983.9780486775489</c:v>
                </c:pt>
                <c:pt idx="27">
                  <c:v>-2554.7791462436726</c:v>
                </c:pt>
                <c:pt idx="28">
                  <c:v>-3127.040188931489</c:v>
                </c:pt>
                <c:pt idx="29">
                  <c:v>-3700.6881794849141</c:v>
                </c:pt>
                <c:pt idx="30">
                  <c:v>-4275.6537705106693</c:v>
                </c:pt>
                <c:pt idx="31">
                  <c:v>-4851.8710819851367</c:v>
                </c:pt>
                <c:pt idx="32">
                  <c:v>-5429.2775278858808</c:v>
                </c:pt>
                <c:pt idx="33">
                  <c:v>-6007.8136514915877</c:v>
                </c:pt>
                <c:pt idx="34">
                  <c:v>-6587.4229689170079</c:v>
                </c:pt>
                <c:pt idx="35">
                  <c:v>-7168.051820471157</c:v>
                </c:pt>
                <c:pt idx="36">
                  <c:v>-7749.6492294475993</c:v>
                </c:pt>
                <c:pt idx="37">
                  <c:v>-8332.166767975219</c:v>
                </c:pt>
                <c:pt idx="38">
                  <c:v>-8915.5584295764584</c:v>
                </c:pt>
                <c:pt idx="39">
                  <c:v>-9499.7805080976359</c:v>
                </c:pt>
                <c:pt idx="40">
                  <c:v>-10084.791482692754</c:v>
                </c:pt>
                <c:pt idx="41">
                  <c:v>-10670.551908558116</c:v>
                </c:pt>
                <c:pt idx="42">
                  <c:v>-11257.02431313021</c:v>
                </c:pt>
                <c:pt idx="43">
                  <c:v>-11844.1730974737</c:v>
                </c:pt>
                <c:pt idx="44">
                  <c:v>-12431.964442600016</c:v>
                </c:pt>
                <c:pt idx="45">
                  <c:v>-13020.366220470016</c:v>
                </c:pt>
                <c:pt idx="46">
                  <c:v>-13609.347909446515</c:v>
                </c:pt>
                <c:pt idx="47">
                  <c:v>-14198.880513974189</c:v>
                </c:pt>
                <c:pt idx="48">
                  <c:v>-14788.93648827548</c:v>
                </c:pt>
                <c:pt idx="49">
                  <c:v>-15379.489663861707</c:v>
                </c:pt>
                <c:pt idx="50">
                  <c:v>-15970.515180668621</c:v>
                </c:pt>
                <c:pt idx="51">
                  <c:v>-16561.98942163519</c:v>
                </c:pt>
                <c:pt idx="52">
                  <c:v>-17153.889950553428</c:v>
                </c:pt>
                <c:pt idx="53">
                  <c:v>-17746.195453025757</c:v>
                </c:pt>
                <c:pt idx="54">
                  <c:v>-17338.885680374471</c:v>
                </c:pt>
                <c:pt idx="55">
                  <c:v>-17931.941396355745</c:v>
                </c:pt>
                <c:pt idx="56">
                  <c:v>-18525.344326537961</c:v>
                </c:pt>
                <c:pt idx="57">
                  <c:v>-19119.077110211059</c:v>
                </c:pt>
                <c:pt idx="58">
                  <c:v>-19713.123254700506</c:v>
                </c:pt>
                <c:pt idx="59">
                  <c:v>-20307.467091965482</c:v>
                </c:pt>
                <c:pt idx="60">
                  <c:v>-20902.093737367206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1B3-4B48-B3A9-5C208ECBC882}"/>
            </c:ext>
          </c:extLst>
        </c:ser>
        <c:ser>
          <c:idx val="1"/>
          <c:order val="1"/>
          <c:tx>
            <c:strRef>
              <c:f>Sheet5!$H$1</c:f>
              <c:strCache>
                <c:ptCount val="1"/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Sheet5!$H$2:$H$62</c:f>
              <c:numCache>
                <c:formatCode>General</c:formatCode>
                <c:ptCount val="6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1B3-4B48-B3A9-5C208ECBC882}"/>
            </c:ext>
          </c:extLst>
        </c:ser>
        <c:ser>
          <c:idx val="2"/>
          <c:order val="2"/>
          <c:tx>
            <c:strRef>
              <c:f>Sheet5!$I$1</c:f>
              <c:strCache>
                <c:ptCount val="1"/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Sheet5!$I$2:$I$62</c:f>
              <c:numCache>
                <c:formatCode>General</c:formatCode>
                <c:ptCount val="6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1B3-4B48-B3A9-5C208ECBC882}"/>
            </c:ext>
          </c:extLst>
        </c:ser>
        <c:ser>
          <c:idx val="3"/>
          <c:order val="3"/>
          <c:tx>
            <c:strRef>
              <c:f>Sheet5!$J$1</c:f>
              <c:strCache>
                <c:ptCount val="1"/>
                <c:pt idx="0">
                  <c:v>cum with solar and also transportation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Sheet5!$J$2:$J$62</c:f>
              <c:numCache>
                <c:formatCode>General</c:formatCode>
                <c:ptCount val="61"/>
                <c:pt idx="3">
                  <c:v>9115</c:v>
                </c:pt>
                <c:pt idx="4">
                  <c:v>8725.25</c:v>
                </c:pt>
                <c:pt idx="5">
                  <c:v>8330.9874999999993</c:v>
                </c:pt>
                <c:pt idx="6">
                  <c:v>7932.4381249999988</c:v>
                </c:pt>
                <c:pt idx="7">
                  <c:v>7529.8162187499984</c:v>
                </c:pt>
                <c:pt idx="8">
                  <c:v>7123.3254078124992</c:v>
                </c:pt>
                <c:pt idx="9">
                  <c:v>6713.1591374218733</c:v>
                </c:pt>
                <c:pt idx="10">
                  <c:v>6299.5011805507802</c:v>
                </c:pt>
                <c:pt idx="11">
                  <c:v>5882.5261215232404</c:v>
                </c:pt>
                <c:pt idx="12">
                  <c:v>5462.3998154470773</c:v>
                </c:pt>
                <c:pt idx="13">
                  <c:v>5039.2798246747225</c:v>
                </c:pt>
                <c:pt idx="14">
                  <c:v>4613.3158334409854</c:v>
                </c:pt>
                <c:pt idx="15">
                  <c:v>4184.6500417689367</c:v>
                </c:pt>
                <c:pt idx="16">
                  <c:v>3753.4175396804894</c:v>
                </c:pt>
                <c:pt idx="17">
                  <c:v>3319.7466626964651</c:v>
                </c:pt>
                <c:pt idx="18">
                  <c:v>2883.7593295616425</c:v>
                </c:pt>
                <c:pt idx="19">
                  <c:v>2445.5713630835598</c:v>
                </c:pt>
                <c:pt idx="20">
                  <c:v>2005.2927949293808</c:v>
                </c:pt>
                <c:pt idx="21">
                  <c:v>1563.0281551829121</c:v>
                </c:pt>
                <c:pt idx="22">
                  <c:v>1118.8767474237666</c:v>
                </c:pt>
                <c:pt idx="23">
                  <c:v>1672.9329100525774</c:v>
                </c:pt>
                <c:pt idx="24">
                  <c:v>1225.2862645499481</c:v>
                </c:pt>
                <c:pt idx="25">
                  <c:v>776.02195132245106</c:v>
                </c:pt>
                <c:pt idx="26">
                  <c:v>325.22085375632741</c:v>
                </c:pt>
                <c:pt idx="27">
                  <c:v>-127.04018893148896</c:v>
                </c:pt>
                <c:pt idx="28">
                  <c:v>-580.68817948491414</c:v>
                </c:pt>
                <c:pt idx="29">
                  <c:v>-1035.6537705106693</c:v>
                </c:pt>
                <c:pt idx="30">
                  <c:v>-1491.8710819851367</c:v>
                </c:pt>
                <c:pt idx="31">
                  <c:v>-1949.2775278858808</c:v>
                </c:pt>
                <c:pt idx="32">
                  <c:v>-2407.8136514915877</c:v>
                </c:pt>
                <c:pt idx="33">
                  <c:v>-2867.4229689170079</c:v>
                </c:pt>
                <c:pt idx="34">
                  <c:v>-3328.051820471157</c:v>
                </c:pt>
                <c:pt idx="35">
                  <c:v>-3789.6492294475993</c:v>
                </c:pt>
                <c:pt idx="36">
                  <c:v>-4252.166767975219</c:v>
                </c:pt>
                <c:pt idx="37">
                  <c:v>-4715.5584295764584</c:v>
                </c:pt>
                <c:pt idx="38">
                  <c:v>-5179.7805080976359</c:v>
                </c:pt>
                <c:pt idx="39">
                  <c:v>-5644.7914826927536</c:v>
                </c:pt>
                <c:pt idx="40">
                  <c:v>-6110.5519085581163</c:v>
                </c:pt>
                <c:pt idx="41">
                  <c:v>-6577.0243131302104</c:v>
                </c:pt>
                <c:pt idx="42">
                  <c:v>-7044.1730974737002</c:v>
                </c:pt>
                <c:pt idx="43">
                  <c:v>-7511.9644426000159</c:v>
                </c:pt>
                <c:pt idx="44">
                  <c:v>-7980.3662204700158</c:v>
                </c:pt>
                <c:pt idx="45">
                  <c:v>-8449.3479094465147</c:v>
                </c:pt>
                <c:pt idx="46">
                  <c:v>-8918.8805139741889</c:v>
                </c:pt>
                <c:pt idx="47">
                  <c:v>-9388.9364882754799</c:v>
                </c:pt>
                <c:pt idx="48">
                  <c:v>-9859.4896638617065</c:v>
                </c:pt>
                <c:pt idx="49">
                  <c:v>-10330.515180668621</c:v>
                </c:pt>
                <c:pt idx="50">
                  <c:v>-10801.98942163519</c:v>
                </c:pt>
                <c:pt idx="51">
                  <c:v>-11273.889950553428</c:v>
                </c:pt>
                <c:pt idx="52">
                  <c:v>-11746.195453025757</c:v>
                </c:pt>
                <c:pt idx="53">
                  <c:v>-11218.885680374471</c:v>
                </c:pt>
                <c:pt idx="54">
                  <c:v>-11691.941396355745</c:v>
                </c:pt>
                <c:pt idx="55">
                  <c:v>-12165.344326537961</c:v>
                </c:pt>
                <c:pt idx="56">
                  <c:v>-12639.077110211059</c:v>
                </c:pt>
                <c:pt idx="57">
                  <c:v>-13113.123254700506</c:v>
                </c:pt>
                <c:pt idx="58">
                  <c:v>-13587.467091965482</c:v>
                </c:pt>
                <c:pt idx="59">
                  <c:v>-14062.093737367206</c:v>
                </c:pt>
                <c:pt idx="60">
                  <c:v>-14536.989050498847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1B3-4B48-B3A9-5C208ECBC8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4703232"/>
        <c:axId val="143165696"/>
      </c:lineChart>
      <c:catAx>
        <c:axId val="20470323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165696"/>
        <c:crosses val="autoZero"/>
        <c:auto val="1"/>
        <c:lblAlgn val="ctr"/>
        <c:lblOffset val="100"/>
        <c:noMultiLvlLbl val="0"/>
      </c:catAx>
      <c:valAx>
        <c:axId val="143165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703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561428456394701"/>
          <c:y val="7.2754760776233607E-2"/>
          <c:w val="0.69987185232437188"/>
          <c:h val="0.78457461908024051"/>
        </c:manualLayout>
      </c:layout>
      <c:lineChart>
        <c:grouping val="standard"/>
        <c:varyColors val="0"/>
        <c:ser>
          <c:idx val="2"/>
          <c:order val="0"/>
          <c:tx>
            <c:v>Other 49 States</c:v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'[8]Rosenfeld Curve '!$C$58:$BE$58</c:f>
              <c:numCache>
                <c:formatCode>General</c:formatCode>
                <c:ptCount val="55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</c:numCache>
            </c:numRef>
          </c:cat>
          <c:val>
            <c:numRef>
              <c:f>'[8]Rosenfeld Curve '!$C$60:$BE$60</c:f>
              <c:numCache>
                <c:formatCode>General</c:formatCode>
                <c:ptCount val="55"/>
                <c:pt idx="0">
                  <c:v>3827.6754449305531</c:v>
                </c:pt>
                <c:pt idx="1">
                  <c:v>3944.9038900917494</c:v>
                </c:pt>
                <c:pt idx="2">
                  <c:v>4205.5017466630479</c:v>
                </c:pt>
                <c:pt idx="3">
                  <c:v>4447.5459218762744</c:v>
                </c:pt>
                <c:pt idx="4">
                  <c:v>4714.4009140199614</c:v>
                </c:pt>
                <c:pt idx="5">
                  <c:v>4957.3892657553579</c:v>
                </c:pt>
                <c:pt idx="6">
                  <c:v>5313.5663188934277</c:v>
                </c:pt>
                <c:pt idx="7">
                  <c:v>5582.3555275822127</c:v>
                </c:pt>
                <c:pt idx="8">
                  <c:v>6057.2690059124598</c:v>
                </c:pt>
                <c:pt idx="9">
                  <c:v>6571.52413016626</c:v>
                </c:pt>
                <c:pt idx="10">
                  <c:v>6882.9444621578523</c:v>
                </c:pt>
                <c:pt idx="11">
                  <c:v>7173.5050156154075</c:v>
                </c:pt>
                <c:pt idx="12">
                  <c:v>7711.4344174400858</c:v>
                </c:pt>
                <c:pt idx="13">
                  <c:v>8233.1602910385263</c:v>
                </c:pt>
                <c:pt idx="14">
                  <c:v>8171.4796190575034</c:v>
                </c:pt>
                <c:pt idx="15">
                  <c:v>8222.1279450716174</c:v>
                </c:pt>
                <c:pt idx="16">
                  <c:v>8665.1565841743195</c:v>
                </c:pt>
                <c:pt idx="17">
                  <c:v>9043.3474356577244</c:v>
                </c:pt>
                <c:pt idx="18">
                  <c:v>9288.0298975213882</c:v>
                </c:pt>
                <c:pt idx="19">
                  <c:v>9422.8337248139233</c:v>
                </c:pt>
                <c:pt idx="20">
                  <c:v>9472.2353311310362</c:v>
                </c:pt>
                <c:pt idx="21">
                  <c:v>9633.9189394677851</c:v>
                </c:pt>
                <c:pt idx="22">
                  <c:v>9285.2444547581745</c:v>
                </c:pt>
                <c:pt idx="23">
                  <c:v>9527.1157643739934</c:v>
                </c:pt>
                <c:pt idx="24">
                  <c:v>10031.115786666413</c:v>
                </c:pt>
                <c:pt idx="25">
                  <c:v>10117.326674011623</c:v>
                </c:pt>
                <c:pt idx="26">
                  <c:v>10248.902352239815</c:v>
                </c:pt>
                <c:pt idx="27">
                  <c:v>10556.389819683747</c:v>
                </c:pt>
                <c:pt idx="28">
                  <c:v>11004.815696530655</c:v>
                </c:pt>
                <c:pt idx="29">
                  <c:v>11225.456509850599</c:v>
                </c:pt>
                <c:pt idx="30">
                  <c:v>11387.724573551304</c:v>
                </c:pt>
                <c:pt idx="31">
                  <c:v>11475.226061750034</c:v>
                </c:pt>
                <c:pt idx="32">
                  <c:v>11305.886033014247</c:v>
                </c:pt>
                <c:pt idx="33">
                  <c:v>11594.279377547629</c:v>
                </c:pt>
                <c:pt idx="34">
                  <c:v>11746.050206784608</c:v>
                </c:pt>
                <c:pt idx="35">
                  <c:v>11939.082299930515</c:v>
                </c:pt>
                <c:pt idx="36">
                  <c:v>12145.400897314375</c:v>
                </c:pt>
                <c:pt idx="37">
                  <c:v>12149.059597519996</c:v>
                </c:pt>
                <c:pt idx="38">
                  <c:v>12466.943837342402</c:v>
                </c:pt>
                <c:pt idx="39">
                  <c:v>12532.555467315029</c:v>
                </c:pt>
                <c:pt idx="40">
                  <c:v>12802.940936600931</c:v>
                </c:pt>
                <c:pt idx="41">
                  <c:v>12562.175440137331</c:v>
                </c:pt>
                <c:pt idx="42">
                  <c:v>12780.27433502273</c:v>
                </c:pt>
                <c:pt idx="43">
                  <c:v>12754.6472250103</c:v>
                </c:pt>
                <c:pt idx="44">
                  <c:v>12811.310927963299</c:v>
                </c:pt>
                <c:pt idx="45">
                  <c:v>13118.457100608804</c:v>
                </c:pt>
                <c:pt idx="46">
                  <c:v>12985.871694891352</c:v>
                </c:pt>
                <c:pt idx="47">
                  <c:v>13209.723719813874</c:v>
                </c:pt>
                <c:pt idx="48">
                  <c:v>12953.033612471496</c:v>
                </c:pt>
                <c:pt idx="49">
                  <c:v>12368.959171419992</c:v>
                </c:pt>
                <c:pt idx="50">
                  <c:v>12853.179505279566</c:v>
                </c:pt>
                <c:pt idx="51">
                  <c:v>12734.038203166072</c:v>
                </c:pt>
                <c:pt idx="52">
                  <c:v>12451.741548678019</c:v>
                </c:pt>
                <c:pt idx="53">
                  <c:v>12364.519284233278</c:v>
                </c:pt>
                <c:pt idx="54">
                  <c:v>11817.289270544014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6E5-46F5-9998-939AACBDA52C}"/>
            </c:ext>
          </c:extLst>
        </c:ser>
        <c:ser>
          <c:idx val="0"/>
          <c:order val="1"/>
          <c:tx>
            <c:strRef>
              <c:f>'[8]Rosenfeld Curve '!$A$59</c:f>
              <c:strCache>
                <c:ptCount val="1"/>
                <c:pt idx="0">
                  <c:v>California</c:v>
                </c:pt>
              </c:strCache>
            </c:strRef>
          </c:tx>
          <c:spPr>
            <a:ln w="38100">
              <a:solidFill>
                <a:srgbClr val="002060"/>
              </a:solidFill>
              <a:prstDash val="solid"/>
            </a:ln>
          </c:spPr>
          <c:marker>
            <c:symbol val="none"/>
          </c:marker>
          <c:cat>
            <c:numRef>
              <c:f>'[8]Rosenfeld Curve '!$C$58:$BE$58</c:f>
              <c:numCache>
                <c:formatCode>General</c:formatCode>
                <c:ptCount val="55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</c:numCache>
            </c:numRef>
          </c:cat>
          <c:val>
            <c:numRef>
              <c:f>'[8]Rosenfeld Curve '!$C$59:$BE$59</c:f>
              <c:numCache>
                <c:formatCode>General</c:formatCode>
                <c:ptCount val="55"/>
                <c:pt idx="0">
                  <c:v>3608.6969754253309</c:v>
                </c:pt>
                <c:pt idx="1">
                  <c:v>3781.6525428865853</c:v>
                </c:pt>
                <c:pt idx="2">
                  <c:v>3802.1421040299902</c:v>
                </c:pt>
                <c:pt idx="3">
                  <c:v>3935.3556712700929</c:v>
                </c:pt>
                <c:pt idx="4">
                  <c:v>4241.5529722880283</c:v>
                </c:pt>
                <c:pt idx="5">
                  <c:v>4449.1141242937847</c:v>
                </c:pt>
                <c:pt idx="6">
                  <c:v>4820.9374270866474</c:v>
                </c:pt>
                <c:pt idx="7">
                  <c:v>5057.5450563204004</c:v>
                </c:pt>
                <c:pt idx="8">
                  <c:v>5394.2177477570385</c:v>
                </c:pt>
                <c:pt idx="9">
                  <c:v>5655.1043579727057</c:v>
                </c:pt>
                <c:pt idx="10">
                  <c:v>5930.1965312140746</c:v>
                </c:pt>
                <c:pt idx="11">
                  <c:v>6184.762852649169</c:v>
                </c:pt>
                <c:pt idx="12">
                  <c:v>6572.8117561331064</c:v>
                </c:pt>
                <c:pt idx="13">
                  <c:v>6710.7115338540425</c:v>
                </c:pt>
                <c:pt idx="14">
                  <c:v>6207.7563521299708</c:v>
                </c:pt>
                <c:pt idx="15">
                  <c:v>6891.1310242362333</c:v>
                </c:pt>
                <c:pt idx="16">
                  <c:v>7112.397565645515</c:v>
                </c:pt>
                <c:pt idx="17">
                  <c:v>7104.5238904795988</c:v>
                </c:pt>
                <c:pt idx="18">
                  <c:v>7122.3944648800143</c:v>
                </c:pt>
                <c:pt idx="19">
                  <c:v>7291.9981080964872</c:v>
                </c:pt>
                <c:pt idx="20">
                  <c:v>7040.3344397294231</c:v>
                </c:pt>
                <c:pt idx="21">
                  <c:v>7016.9691180103764</c:v>
                </c:pt>
                <c:pt idx="22">
                  <c:v>6681.8300966962124</c:v>
                </c:pt>
                <c:pt idx="23">
                  <c:v>6514.1474369085181</c:v>
                </c:pt>
                <c:pt idx="24">
                  <c:v>6943.6878966104323</c:v>
                </c:pt>
                <c:pt idx="25">
                  <c:v>6971.4176846564051</c:v>
                </c:pt>
                <c:pt idx="26">
                  <c:v>6841.5294812190987</c:v>
                </c:pt>
                <c:pt idx="27">
                  <c:v>6940.9929438024274</c:v>
                </c:pt>
                <c:pt idx="28">
                  <c:v>7048.8045601461499</c:v>
                </c:pt>
                <c:pt idx="29">
                  <c:v>6986.746868368813</c:v>
                </c:pt>
                <c:pt idx="30">
                  <c:v>7045.8251668891853</c:v>
                </c:pt>
                <c:pt idx="31">
                  <c:v>6847.5103869252725</c:v>
                </c:pt>
                <c:pt idx="32">
                  <c:v>6890.9520903954808</c:v>
                </c:pt>
                <c:pt idx="33">
                  <c:v>6730.6131414868105</c:v>
                </c:pt>
                <c:pt idx="34">
                  <c:v>6787.0760386227921</c:v>
                </c:pt>
                <c:pt idx="35">
                  <c:v>6707.408398271129</c:v>
                </c:pt>
                <c:pt idx="36">
                  <c:v>6811.9705487366864</c:v>
                </c:pt>
                <c:pt idx="37">
                  <c:v>7014.7179092532169</c:v>
                </c:pt>
                <c:pt idx="38">
                  <c:v>7167.2720383169635</c:v>
                </c:pt>
                <c:pt idx="39">
                  <c:v>7010.0862413803388</c:v>
                </c:pt>
                <c:pt idx="40">
                  <c:v>7180.6873602447922</c:v>
                </c:pt>
                <c:pt idx="41">
                  <c:v>7185.787812871602</c:v>
                </c:pt>
                <c:pt idx="42">
                  <c:v>6745.048520302822</c:v>
                </c:pt>
                <c:pt idx="43">
                  <c:v>6899.3083141860261</c:v>
                </c:pt>
                <c:pt idx="44">
                  <c:v>7084.3562333099089</c:v>
                </c:pt>
                <c:pt idx="45">
                  <c:v>7096.3912861449144</c:v>
                </c:pt>
                <c:pt idx="46">
                  <c:v>7300.1451375586457</c:v>
                </c:pt>
                <c:pt idx="47">
                  <c:v>7289.2389241379315</c:v>
                </c:pt>
                <c:pt idx="48">
                  <c:v>7325.8446891050162</c:v>
                </c:pt>
                <c:pt idx="49">
                  <c:v>7023.176402153621</c:v>
                </c:pt>
                <c:pt idx="50">
                  <c:v>6924.0719910011248</c:v>
                </c:pt>
                <c:pt idx="51">
                  <c:v>6951.0136928139254</c:v>
                </c:pt>
                <c:pt idx="52">
                  <c:v>6831.5789473684217</c:v>
                </c:pt>
                <c:pt idx="53">
                  <c:v>6703.7265824494034</c:v>
                </c:pt>
                <c:pt idx="54">
                  <c:v>6788.508306832251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E5-46F5-9998-939AACBDA5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9238528"/>
        <c:axId val="129240064"/>
      </c:lineChart>
      <c:catAx>
        <c:axId val="129238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9240064"/>
        <c:crosses val="autoZero"/>
        <c:auto val="1"/>
        <c:lblAlgn val="ctr"/>
        <c:lblOffset val="100"/>
        <c:tickLblSkip val="5"/>
        <c:tickMarkSkip val="1"/>
        <c:noMultiLvlLbl val="0"/>
      </c:catAx>
      <c:valAx>
        <c:axId val="129240064"/>
        <c:scaling>
          <c:orientation val="minMax"/>
          <c:max val="14000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050"/>
                  <a:t>Electricity</a:t>
                </a:r>
                <a:r>
                  <a:rPr lang="en-US" sz="1050" baseline="0"/>
                  <a:t> Consumption Per Capita (k</a:t>
                </a:r>
                <a:r>
                  <a:rPr lang="en-US" sz="1050"/>
                  <a:t>Wh/person)</a:t>
                </a:r>
              </a:p>
            </c:rich>
          </c:tx>
          <c:layout>
            <c:manualLayout>
              <c:xMode val="edge"/>
              <c:yMode val="edge"/>
              <c:x val="5.0798149772466897E-2"/>
              <c:y val="0.10541278910879701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0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9238528"/>
        <c:crosses val="autoZero"/>
        <c:crossBetween val="between"/>
        <c:majorUnit val="200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39038765303753598"/>
          <c:y val="0.65289946161755297"/>
          <c:w val="0.255260338189362"/>
          <c:h val="0.20563652504030275"/>
        </c:manualLayout>
      </c:layout>
      <c:overlay val="0"/>
      <c:spPr>
        <a:solidFill>
          <a:srgbClr val="FFFFFF"/>
        </a:solidFill>
        <a:ln w="3175">
          <a:solidFill>
            <a:schemeClr val="bg1">
              <a:lumMod val="50000"/>
            </a:schemeClr>
          </a:solidFill>
          <a:prstDash val="solid"/>
        </a:ln>
      </c:spPr>
      <c:txPr>
        <a:bodyPr/>
        <a:lstStyle/>
        <a:p>
          <a:pPr>
            <a:defRPr sz="101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0.20868</cdr:x>
      <cdr:y>0.16491</cdr:y>
    </cdr:from>
    <cdr:to>
      <cdr:x>0.39759</cdr:x>
      <cdr:y>0.21679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8372EC5-C44D-4F60-8304-B7E29D003A2A}"/>
            </a:ext>
          </a:extLst>
        </cdr:cNvPr>
        <cdr:cNvSpPr txBox="1"/>
      </cdr:nvSpPr>
      <cdr:spPr>
        <a:xfrm xmlns:a="http://schemas.openxmlformats.org/drawingml/2006/main">
          <a:off x="1806979" y="1036712"/>
          <a:ext cx="1635789" cy="3261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>
              <a:latin typeface="Arial" panose="020B0604020202020204" pitchFamily="34" charset="0"/>
              <a:cs typeface="Arial" panose="020B0604020202020204" pitchFamily="34" charset="0"/>
            </a:rPr>
            <a:t>Historic Emissions</a:t>
          </a:r>
        </a:p>
      </cdr:txBody>
    </cdr:sp>
  </cdr:relSizeAnchor>
  <cdr:relSizeAnchor xmlns:cdr="http://schemas.openxmlformats.org/drawingml/2006/chartDrawing">
    <cdr:from>
      <cdr:x>0.63879</cdr:x>
      <cdr:y>0.19854</cdr:y>
    </cdr:from>
    <cdr:to>
      <cdr:x>0.8277</cdr:x>
      <cdr:y>0.25042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CE3BC805-E711-42DA-BC6F-F8FCF5173A32}"/>
            </a:ext>
          </a:extLst>
        </cdr:cNvPr>
        <cdr:cNvSpPr txBox="1"/>
      </cdr:nvSpPr>
      <cdr:spPr>
        <a:xfrm xmlns:a="http://schemas.openxmlformats.org/drawingml/2006/main">
          <a:off x="5531341" y="1248124"/>
          <a:ext cx="1635789" cy="3261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BAU (AEO</a:t>
          </a:r>
          <a:r>
            <a:rPr lang="en-US" sz="1100" b="1" baseline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 2017, Without CPP)</a:t>
          </a:r>
          <a:endParaRPr lang="en-US" sz="1100" b="1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0.76128</cdr:x>
      <cdr:y>0.5731</cdr:y>
    </cdr:from>
    <cdr:to>
      <cdr:x>0.90748</cdr:x>
      <cdr:y>0.62231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D64541E9-A6B1-46DA-BB2A-742279520F54}"/>
            </a:ext>
          </a:extLst>
        </cdr:cNvPr>
        <cdr:cNvSpPr txBox="1"/>
      </cdr:nvSpPr>
      <cdr:spPr>
        <a:xfrm xmlns:a="http://schemas.openxmlformats.org/drawingml/2006/main">
          <a:off x="6216431" y="2794000"/>
          <a:ext cx="1193841" cy="2399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>
              <a:solidFill>
                <a:srgbClr val="0070C0"/>
              </a:solidFill>
            </a:rPr>
            <a:t>2</a:t>
          </a:r>
          <a:r>
            <a:rPr lang="en-US" sz="11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º NRDC Scenario</a:t>
          </a:r>
          <a:endParaRPr lang="en-US" sz="1100" b="1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0.50007</cdr:x>
      <cdr:y>0.58935</cdr:y>
    </cdr:from>
    <cdr:to>
      <cdr:x>0.62454</cdr:x>
      <cdr:y>0.64778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A0973A07-C2FD-4E13-ACAD-383A59900BE3}"/>
            </a:ext>
          </a:extLst>
        </cdr:cNvPr>
        <cdr:cNvSpPr txBox="1"/>
      </cdr:nvSpPr>
      <cdr:spPr>
        <a:xfrm xmlns:a="http://schemas.openxmlformats.org/drawingml/2006/main">
          <a:off x="4330703" y="3707927"/>
          <a:ext cx="1077939" cy="3676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>
              <a:solidFill>
                <a:srgbClr val="00B050"/>
              </a:solidFill>
            </a:rPr>
            <a:t>1.5</a:t>
          </a:r>
          <a:r>
            <a:rPr lang="en-US" sz="1100" b="1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º Scenario</a:t>
          </a:r>
          <a:r>
            <a:rPr lang="en-US" sz="1100" b="1" baseline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 xmlns:a="http://schemas.openxmlformats.org/drawingml/2006/main">
          <a:r>
            <a:rPr lang="en-US" sz="1100" b="1" baseline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(potential pathway) </a:t>
          </a:r>
          <a:endParaRPr lang="en-US" sz="1100" b="1">
            <a:solidFill>
              <a:srgbClr val="00B05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0.84806</cdr:x>
      <cdr:y>0.80612</cdr:y>
    </cdr:from>
    <cdr:to>
      <cdr:x>0.98756</cdr:x>
      <cdr:y>0.84794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89433F3F-F718-49EB-B522-CF061C4CFF9A}"/>
            </a:ext>
          </a:extLst>
        </cdr:cNvPr>
        <cdr:cNvSpPr txBox="1"/>
      </cdr:nvSpPr>
      <cdr:spPr>
        <a:xfrm xmlns:a="http://schemas.openxmlformats.org/drawingml/2006/main">
          <a:off x="6925077" y="3930030"/>
          <a:ext cx="1139130" cy="2038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100" b="1" dirty="0">
              <a:solidFill>
                <a:srgbClr val="002060"/>
              </a:solidFill>
            </a:rPr>
            <a:t>2</a:t>
          </a:r>
          <a:r>
            <a:rPr lang="en-US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º Target</a:t>
          </a:r>
        </a:p>
        <a:p xmlns:a="http://schemas.openxmlformats.org/drawingml/2006/main">
          <a:pPr algn="r"/>
          <a:r>
            <a:rPr lang="en-US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(1990</a:t>
          </a:r>
          <a:r>
            <a:rPr lang="en-US" sz="1100" b="1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en-US" sz="11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0.90591</cdr:x>
      <cdr:y>0.63461</cdr:y>
    </cdr:from>
    <cdr:to>
      <cdr:x>0.9986</cdr:x>
      <cdr:y>0.68648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8D48FA6B-6C02-459C-8F69-254B84503A62}"/>
            </a:ext>
          </a:extLst>
        </cdr:cNvPr>
        <cdr:cNvSpPr txBox="1"/>
      </cdr:nvSpPr>
      <cdr:spPr>
        <a:xfrm xmlns:a="http://schemas.openxmlformats.org/drawingml/2006/main">
          <a:off x="7397477" y="3093857"/>
          <a:ext cx="756889" cy="2528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100" b="1" dirty="0">
              <a:solidFill>
                <a:srgbClr val="7030A0"/>
              </a:solidFill>
            </a:rPr>
            <a:t>2</a:t>
          </a:r>
          <a:r>
            <a:rPr lang="en-US" sz="11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º Target</a:t>
          </a:r>
        </a:p>
        <a:p xmlns:a="http://schemas.openxmlformats.org/drawingml/2006/main">
          <a:pPr algn="r"/>
          <a:r>
            <a:rPr lang="en-US" sz="11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(2005</a:t>
          </a:r>
          <a:r>
            <a:rPr lang="en-US" sz="1100" b="1" baseline="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en-US" sz="1100" b="1" dirty="0">
            <a:solidFill>
              <a:srgbClr val="7030A0"/>
            </a:solidFill>
          </a:endParaRPr>
        </a:p>
      </cdr:txBody>
    </cdr:sp>
  </cdr:relSizeAnchor>
  <cdr:relSizeAnchor xmlns:cdr="http://schemas.openxmlformats.org/drawingml/2006/chartDrawing">
    <cdr:from>
      <cdr:x>0.63706</cdr:x>
      <cdr:y>0.33445</cdr:y>
    </cdr:from>
    <cdr:to>
      <cdr:x>0.71509</cdr:x>
      <cdr:y>0.37218</cdr:y>
    </cdr:to>
    <cdr:sp macro="" textlink="">
      <cdr:nvSpPr>
        <cdr:cNvPr id="16" name="TextBox 1">
          <a:extLst xmlns:a="http://schemas.openxmlformats.org/drawingml/2006/main">
            <a:ext uri="{FF2B5EF4-FFF2-40B4-BE49-F238E27FC236}">
              <a16:creationId xmlns:a16="http://schemas.microsoft.com/office/drawing/2014/main" id="{56D906C0-F660-41D8-BF73-360884E278ED}"/>
            </a:ext>
          </a:extLst>
        </cdr:cNvPr>
        <cdr:cNvSpPr txBox="1"/>
      </cdr:nvSpPr>
      <cdr:spPr>
        <a:xfrm xmlns:a="http://schemas.openxmlformats.org/drawingml/2006/main">
          <a:off x="5202122" y="1630539"/>
          <a:ext cx="637178" cy="1839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1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2025 NDC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0.90144</cdr:x>
      <cdr:y>0.21269</cdr:y>
    </cdr:from>
    <cdr:to>
      <cdr:x>0.9692</cdr:x>
      <cdr:y>0.41418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5B92BA4-9F48-4775-842E-1EB4CD1F0895}"/>
            </a:ext>
          </a:extLst>
        </cdr:cNvPr>
        <cdr:cNvSpPr txBox="1"/>
      </cdr:nvSpPr>
      <cdr:spPr>
        <a:xfrm xmlns:a="http://schemas.openxmlformats.org/drawingml/2006/main">
          <a:off x="5973535" y="775607"/>
          <a:ext cx="449036" cy="7347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0.87978</cdr:x>
      <cdr:y>0.25624</cdr:y>
    </cdr:from>
    <cdr:to>
      <cdr:x>0.99271</cdr:x>
      <cdr:y>0.48978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A2FAEA0D-1C3E-4465-A659-B49E9C2816E4}"/>
            </a:ext>
          </a:extLst>
        </cdr:cNvPr>
        <cdr:cNvSpPr txBox="1"/>
      </cdr:nvSpPr>
      <cdr:spPr>
        <a:xfrm xmlns:a="http://schemas.openxmlformats.org/drawingml/2006/main">
          <a:off x="9728138" y="1406703"/>
          <a:ext cx="1248720" cy="12820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20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6" name="Right Brace 5">
          <a:extLst xmlns:a="http://schemas.openxmlformats.org/drawingml/2006/main">
            <a:ext uri="{FF2B5EF4-FFF2-40B4-BE49-F238E27FC236}">
              <a16:creationId xmlns:a16="http://schemas.microsoft.com/office/drawing/2014/main" id="{5181A6D5-6E7E-4E33-B64E-E31FDEBDC1FA}"/>
            </a:ext>
          </a:extLst>
        </cdr:cNvPr>
        <cdr:cNvSpPr/>
      </cdr:nvSpPr>
      <cdr:spPr>
        <a:xfrm xmlns:a="http://schemas.openxmlformats.org/drawingml/2006/main" flipH="1">
          <a:off x="-1836964" y="-3537857"/>
          <a:ext cx="0" cy="0"/>
        </a:xfrm>
        <a:prstGeom xmlns:a="http://schemas.openxmlformats.org/drawingml/2006/main" prst="rightBrac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CL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019" cy="3488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947" y="0"/>
            <a:ext cx="4002019" cy="3488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E36C3-C78D-4F24-B676-BEA61E895632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01257"/>
            <a:ext cx="4002019" cy="3488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947" y="6601257"/>
            <a:ext cx="4002019" cy="3488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1128DA-9422-4F7B-82FC-7C7B9CB79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12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2299" cy="348711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40" y="0"/>
            <a:ext cx="4002299" cy="348711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20E3EFA0-0920-4BAC-870C-7EF37695D424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54350" y="868363"/>
            <a:ext cx="3127375" cy="2346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44724"/>
            <a:ext cx="7388860" cy="2736592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01366"/>
            <a:ext cx="4002299" cy="34871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40" y="6601366"/>
            <a:ext cx="4002299" cy="34871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4BC226B8-58F7-48EC-9DC4-7A2AEBCE2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07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Reddest sunrise in decades—produced by smoke particulates from forest fires 50 miles away. The fires are a likely result of climate change. We have also seen such fires in the Northwest, and hurricanes in Puerto Rico, the Caribbean, Florida, and Texas.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226B8-58F7-48EC-9DC4-7A2AEBCE21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144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BCE660-2690-43A9-BA0E-6F0F84E6BD9D}" type="slidenum">
              <a:rPr lang="en-US" smtClean="0">
                <a:solidFill>
                  <a:prstClr val="black"/>
                </a:solidFill>
                <a:cs typeface="Arial" pitchFamily="34" charset="0"/>
              </a:rPr>
              <a:pPr/>
              <a:t>22</a:t>
            </a:fld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63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881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45665" y="5060525"/>
            <a:ext cx="5390982" cy="266662"/>
          </a:xfrm>
          <a:prstGeom prst="rect">
            <a:avLst/>
          </a:prstGeom>
        </p:spPr>
        <p:txBody>
          <a:bodyPr lIns="93898" tIns="46949" rIns="93898" bIns="46949"/>
          <a:lstStyle/>
          <a:p>
            <a:fld id="{84AF2D52-3CDF-49D9-80CA-FE2BA3D0202B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012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four levels are seen in a number of program plans and ideas but are not usually presented as a consistent package.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C226B8-58F7-48EC-9DC4-7A2AEBCE21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5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 that the motivation is climate, which is global. Individual accomplishment means nothing unless it is a building block to global accomplishment.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C226B8-58F7-48EC-9DC4-7A2AEBCE21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5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(Animated) In CA, this phenomenon is called the ‘Duck Curve’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75B15-D4E6-4FFA-BFF6-2356371AE4FF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50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35338" y="533400"/>
            <a:ext cx="2892425" cy="2168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dirty="0"/>
              <a:t>GHGs merit their own slide because they are more complicated</a:t>
            </a:r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dirty="0"/>
              <a:t>GHG benefits significant, but smaller than you would intuitively expect based on duck curve.</a:t>
            </a:r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dirty="0"/>
              <a:t>This slide different from paper, updated from 2017 to 2018 ACM =&gt; Better GHG benefits than 2017, but still not very high</a:t>
            </a:r>
          </a:p>
          <a:p>
            <a:pPr marL="173422" indent="-173422">
              <a:buFont typeface="Arial" panose="020B0604020202020204" pitchFamily="34" charset="0"/>
              <a:buChar char="•"/>
            </a:pPr>
            <a:endParaRPr lang="en-US" dirty="0"/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dirty="0"/>
              <a:t>To assess GHG benefits, need hourly emissions factor</a:t>
            </a:r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dirty="0"/>
              <a:t>Currently available hourly emissions factors (CPUC, CEC) use average, or short-run/dispatch marginal accounting methodologies</a:t>
            </a:r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dirty="0"/>
              <a:t>Average isn’t right way to account for policy impacts (avoided GHGs)</a:t>
            </a:r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dirty="0"/>
              <a:t>Short-run marginal doesn’t account for impacts of large-scale electrification policies, require </a:t>
            </a:r>
            <a:r>
              <a:rPr lang="en-US" u="sng" dirty="0"/>
              <a:t>building new generation</a:t>
            </a:r>
            <a:r>
              <a:rPr lang="en-US" dirty="0"/>
              <a:t> </a:t>
            </a:r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dirty="0"/>
              <a:t>New generation will be mostly carbon free (RPS, SB 100), entirely carbon-free in solar hours. Not reflected in CPUC emissions factors</a:t>
            </a:r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b="1" dirty="0"/>
              <a:t>Takeaway</a:t>
            </a:r>
            <a:r>
              <a:rPr lang="en-US" dirty="0"/>
              <a:t>: GHG benefits of large scale managed HPWH adoption </a:t>
            </a:r>
          </a:p>
          <a:p>
            <a:pPr marL="173422" indent="-173422">
              <a:buFont typeface="Arial" panose="020B0604020202020204" pitchFamily="34" charset="0"/>
              <a:buChar char="•"/>
            </a:pPr>
            <a:endParaRPr lang="en-US" dirty="0"/>
          </a:p>
          <a:p>
            <a:pPr marL="173422" indent="-173422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620544-E0E7-4406-8DE5-39D2884AFEF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21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Northeast, not CA: explain chart: summer to winter peak, increase system peak, new power plants and poles and wires =&gt; system costs:</a:t>
            </a:r>
          </a:p>
          <a:p>
            <a:pPr marL="706728" lvl="1" indent="-235576">
              <a:buFont typeface="+mj-lt"/>
              <a:buAutoNum type="arabicPeriod"/>
            </a:pPr>
            <a:r>
              <a:rPr lang="en-US" dirty="0"/>
              <a:t>Direct customer costs (higher use)</a:t>
            </a:r>
          </a:p>
          <a:p>
            <a:pPr marL="706728" lvl="1" indent="-235576">
              <a:buFont typeface="+mj-lt"/>
              <a:buAutoNum type="arabicPeriod"/>
            </a:pPr>
            <a:r>
              <a:rPr lang="en-US" dirty="0"/>
              <a:t>Grid costs =&gt; impacts all customers through higher rates</a:t>
            </a:r>
          </a:p>
          <a:p>
            <a:r>
              <a:rPr lang="en-US" dirty="0"/>
              <a:t>Instead, want to fill valleys: no incremental fixed costs, higher sales, downward pressure on rates.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620544-E0E7-4406-8DE5-39D2884AFEF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96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 deploying building/grid integration strategies, utilities can hedge against some</a:t>
            </a:r>
            <a:r>
              <a:rPr lang="en-US" baseline="0" dirty="0"/>
              <a:t> price volatility while reducing private incentive to hedge independently of utility interests.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75B15-D4E6-4FFA-BFF6-2356371AE4FF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479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(Animated): Building load shape can be </a:t>
            </a:r>
            <a:r>
              <a:rPr lang="en-US" dirty="0" err="1"/>
              <a:t>manipultated</a:t>
            </a:r>
            <a:r>
              <a:rPr lang="en-US" dirty="0"/>
              <a:t> to improve grid-interaction.  This is</a:t>
            </a:r>
            <a:r>
              <a:rPr lang="en-US" baseline="0" dirty="0"/>
              <a:t> a conceptual description of how GO will impact building load shape.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75B15-D4E6-4FFA-BFF6-2356371AE4FF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448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Based on Jim </a:t>
            </a:r>
            <a:r>
              <a:rPr lang="en-US" dirty="0" err="1"/>
              <a:t>Lazar’s</a:t>
            </a:r>
            <a:r>
              <a:rPr lang="en-US" dirty="0"/>
              <a:t> analysis of how deploying demand response technologies can impact the load</a:t>
            </a:r>
            <a:r>
              <a:rPr lang="en-US" baseline="0" dirty="0"/>
              <a:t> curve.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5E068-02E4-4874-B864-4E009F4F01E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242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669727" y="1263219"/>
            <a:ext cx="7804547" cy="1845262"/>
          </a:xfrm>
          <a:prstGeom prst="rect">
            <a:avLst/>
          </a:prstGeom>
        </p:spPr>
        <p:txBody>
          <a:bodyPr lIns="50800" tIns="50800" rIns="50800" bIns="50800">
            <a:noAutofit/>
          </a:bodyPr>
          <a:lstStyle>
            <a:lvl1pPr algn="ctr">
              <a:defRPr sz="2848" cap="all">
                <a:solidFill>
                  <a:srgbClr val="15294A"/>
                </a:solidFill>
                <a:latin typeface="+mj-lt"/>
                <a:ea typeface="+mj-ea"/>
                <a:cs typeface="+mj-cs"/>
                <a:sym typeface="Trebuchet MS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lang="en-US" sz="4219" cap="all" dirty="0">
                <a:solidFill>
                  <a:srgbClr val="15294A"/>
                </a:solidFill>
              </a:rPr>
              <a:t>Click to edit Master title style</a:t>
            </a:r>
            <a:endParaRPr sz="4219" cap="all" dirty="0">
              <a:solidFill>
                <a:srgbClr val="15294A"/>
              </a:solidFill>
            </a:endParaRPr>
          </a:p>
        </p:txBody>
      </p:sp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xfrm>
            <a:off x="669727" y="5155406"/>
            <a:ext cx="7804547" cy="442019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spcBef>
                <a:spcPts val="0"/>
              </a:spcBef>
              <a:defRPr b="1" i="1" cap="all">
                <a:solidFill>
                  <a:srgbClr val="F2D24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algn="ctr">
              <a:spcBef>
                <a:spcPts val="0"/>
              </a:spcBef>
              <a:defRPr b="1" i="1" cap="all">
                <a:solidFill>
                  <a:srgbClr val="F2D24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algn="ctr">
              <a:spcBef>
                <a:spcPts val="0"/>
              </a:spcBef>
              <a:defRPr b="1" i="1" cap="all">
                <a:solidFill>
                  <a:srgbClr val="F2D24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algn="ctr">
              <a:spcBef>
                <a:spcPts val="0"/>
              </a:spcBef>
              <a:defRPr b="1" i="1" cap="all">
                <a:solidFill>
                  <a:srgbClr val="F2D24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algn="ctr">
              <a:spcBef>
                <a:spcPts val="0"/>
              </a:spcBef>
              <a:defRPr b="1" i="1" cap="all">
                <a:solidFill>
                  <a:srgbClr val="F2D249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 lvl="0">
              <a:defRPr sz="1800" b="0" i="0" cap="none">
                <a:solidFill>
                  <a:srgbClr val="000000"/>
                </a:solidFill>
              </a:defRPr>
            </a:pPr>
            <a:r>
              <a:rPr lang="en-US" sz="1055" b="1" i="1" cap="all">
                <a:solidFill>
                  <a:srgbClr val="F2D249"/>
                </a:solidFill>
              </a:rPr>
              <a:t>Click to edit Master text styles</a:t>
            </a:r>
          </a:p>
          <a:p>
            <a:pPr lvl="1">
              <a:defRPr sz="1800" b="0" i="0" cap="none">
                <a:solidFill>
                  <a:srgbClr val="000000"/>
                </a:solidFill>
              </a:defRPr>
            </a:pPr>
            <a:r>
              <a:rPr lang="en-US" sz="1055" b="1" i="1" cap="all">
                <a:solidFill>
                  <a:srgbClr val="F2D249"/>
                </a:solidFill>
              </a:rPr>
              <a:t>Second level</a:t>
            </a:r>
          </a:p>
          <a:p>
            <a:pPr lvl="2">
              <a:defRPr sz="1800" b="0" i="0" cap="none">
                <a:solidFill>
                  <a:srgbClr val="000000"/>
                </a:solidFill>
              </a:defRPr>
            </a:pPr>
            <a:r>
              <a:rPr lang="en-US" sz="1055" b="1" i="1" cap="all">
                <a:solidFill>
                  <a:srgbClr val="F2D249"/>
                </a:solidFill>
              </a:rPr>
              <a:t>Third level</a:t>
            </a:r>
          </a:p>
          <a:p>
            <a:pPr lvl="3">
              <a:defRPr sz="1800" b="0" i="0" cap="none">
                <a:solidFill>
                  <a:srgbClr val="000000"/>
                </a:solidFill>
              </a:defRPr>
            </a:pPr>
            <a:r>
              <a:rPr lang="en-US" sz="1055" b="1" i="1" cap="all">
                <a:solidFill>
                  <a:srgbClr val="F2D249"/>
                </a:solidFill>
              </a:rPr>
              <a:t>Fourth level</a:t>
            </a:r>
          </a:p>
          <a:p>
            <a:pPr lvl="4">
              <a:defRPr sz="1800" b="0" i="0" cap="none">
                <a:solidFill>
                  <a:srgbClr val="000000"/>
                </a:solidFill>
              </a:defRPr>
            </a:pPr>
            <a:r>
              <a:rPr lang="en-US" sz="1055" b="1" i="1" cap="all">
                <a:solidFill>
                  <a:srgbClr val="F2D249"/>
                </a:solidFill>
              </a:rPr>
              <a:t>Fifth level</a:t>
            </a:r>
            <a:endParaRPr sz="1055" b="1" i="1" cap="all">
              <a:solidFill>
                <a:srgbClr val="F2D249"/>
              </a:solidFill>
            </a:endParaRPr>
          </a:p>
        </p:txBody>
      </p:sp>
      <p:pic>
        <p:nvPicPr>
          <p:cNvPr id="8" name="Picture 7" descr="WIDE lt blue stripe bar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0" t="49207" r="29951" b="49207"/>
          <a:stretch/>
        </p:blipFill>
        <p:spPr>
          <a:xfrm flipV="1">
            <a:off x="571501" y="528209"/>
            <a:ext cx="8016212" cy="100960"/>
          </a:xfrm>
          <a:prstGeom prst="rect">
            <a:avLst/>
          </a:prstGeom>
        </p:spPr>
      </p:pic>
      <p:pic>
        <p:nvPicPr>
          <p:cNvPr id="9" name="Picture 8" descr="WIDE lt blue stripe bar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0" t="49207" r="29951" b="49207"/>
          <a:stretch/>
        </p:blipFill>
        <p:spPr>
          <a:xfrm flipV="1">
            <a:off x="571501" y="6204779"/>
            <a:ext cx="8016212" cy="100960"/>
          </a:xfrm>
          <a:prstGeom prst="rect">
            <a:avLst/>
          </a:prstGeom>
        </p:spPr>
      </p:pic>
      <p:pic>
        <p:nvPicPr>
          <p:cNvPr id="10" name="Picture 9" descr="NRDC_twotone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082" y="2841860"/>
            <a:ext cx="3387838" cy="26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34480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712673"/>
            <a:ext cx="8001000" cy="4144214"/>
          </a:xfrm>
        </p:spPr>
        <p:txBody>
          <a:bodyPr/>
          <a:lstStyle>
            <a:lvl1pPr marL="457200" indent="-457200">
              <a:lnSpc>
                <a:spcPts val="32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</a:defRPr>
            </a:lvl1pPr>
            <a:lvl2pPr marL="914400" indent="-457200">
              <a:lnSpc>
                <a:spcPts val="32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</a:defRPr>
            </a:lvl2pPr>
            <a:lvl3pPr marL="1371600" indent="-457200">
              <a:lnSpc>
                <a:spcPts val="32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</a:defRPr>
            </a:lvl3pPr>
            <a:lvl4pPr marL="1828800" indent="-457200">
              <a:lnSpc>
                <a:spcPts val="32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2286000" indent="-457200">
              <a:lnSpc>
                <a:spcPts val="32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571500" y="1510290"/>
            <a:ext cx="8001000" cy="0"/>
          </a:xfrm>
          <a:prstGeom prst="line">
            <a:avLst/>
          </a:prstGeom>
          <a:ln w="6350" cmpd="sng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1059" y="6356350"/>
            <a:ext cx="397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AAA992F6-0A7B-334A-9D55-6AB578A2FA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83184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rgbClr val="787878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571500" y="659402"/>
            <a:ext cx="8001000" cy="65397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1416359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00332"/>
            <a:ext cx="7886700" cy="96615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FBD3-4591-42EF-81AC-0E83D7B0EFEE}" type="datetime1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7ECEA-DE9C-48AE-A8F8-5D8358253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45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F5125-12C3-4879-AF14-5034BB178B88}" type="datetime1">
              <a:rPr lang="en-US" smtClean="0"/>
              <a:t>8/5/2019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7ECEA-DE9C-48AE-A8F8-5D8358253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181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6C51E-9076-4B5C-BC67-91B7905F51BB}" type="datetime1">
              <a:rPr lang="en-US" smtClean="0"/>
              <a:t>8/5/2019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7ECEA-DE9C-48AE-A8F8-5D8358253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964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FEC18-524E-479F-A88A-ED91F32EA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05801F-1B22-4D46-9880-D1F6193B24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F7179D-7C31-49D2-AB2B-DB5BC4C037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938677-B16B-4A9A-8991-DCF782CC0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C16AA-5CC1-4B24-A5FF-0B209E02A8F3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E772ED-AC7C-4BEF-9515-1DB2027EA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104E36-FDDE-4B7C-875E-E4A22FE93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66D0E-F6A9-4753-AE1E-2B7A6BF65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34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18282-4C8F-439A-96C6-223759718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86BC70-E5AF-4F02-A42A-89F1674366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087A0-31A7-48F3-8C22-1A5B12D57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C16AA-5CC1-4B24-A5FF-0B209E02A8F3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FB5883-0683-4D91-B49F-9A757F18C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BB04A6-CCC7-4D4B-8CAA-EABCCC010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66D0E-F6A9-4753-AE1E-2B7A6BF65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884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85626-1D81-4B92-994F-E5B6CCB6E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B4F9D2-9023-4B17-BBEB-F26A233C9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C16AA-5CC1-4B24-A5FF-0B209E02A8F3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B1C1B2-B9C0-4388-8087-6396F2285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70227F-AC41-4CFA-904C-016ADC73C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66D0E-F6A9-4753-AE1E-2B7A6BF65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055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43464"/>
            <a:ext cx="7886700" cy="9057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7148F-C774-41EC-8867-ED2841AB128B}" type="datetime1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7ECEA-DE9C-48AE-A8F8-5D8358253ED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diagonals-04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04" y="365126"/>
            <a:ext cx="8007096" cy="11582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571500" y="1510290"/>
            <a:ext cx="8001000" cy="0"/>
          </a:xfrm>
          <a:prstGeom prst="line">
            <a:avLst/>
          </a:prstGeom>
          <a:ln w="6350" cmpd="sng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8284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718" r:id="rId2"/>
    <p:sldLayoutId id="2147483676" r:id="rId3"/>
    <p:sldLayoutId id="2147483678" r:id="rId4"/>
    <p:sldLayoutId id="2147483679" r:id="rId5"/>
    <p:sldLayoutId id="2147483719" r:id="rId6"/>
    <p:sldLayoutId id="2147483720" r:id="rId7"/>
    <p:sldLayoutId id="2147483721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dgoldstein@nrdc.or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uc.ca.gov/General.aspx?id=5267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neep.org/strategic-electrification-regional-assessment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mailto:dgoldstein@nrdc.org" TargetMode="Externa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1046014" y="1056443"/>
            <a:ext cx="7194014" cy="195961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600" b="1" i="1" dirty="0"/>
              <a:t>Something </a:t>
            </a:r>
            <a:r>
              <a:rPr lang="en-US" sz="3600" b="1" i="1" u="sng" dirty="0"/>
              <a:t>IS</a:t>
            </a:r>
            <a:r>
              <a:rPr lang="en-US" sz="3600" b="1" i="1" dirty="0"/>
              <a:t> better than Zero: Integrating Continual Improvement and Zero Energy Goals</a:t>
            </a:r>
            <a:br>
              <a:rPr lang="en-US" sz="3200" b="1" dirty="0"/>
            </a:br>
            <a:r>
              <a:rPr lang="en-US" sz="1400" cap="none" dirty="0">
                <a:solidFill>
                  <a:schemeClr val="accent1"/>
                </a:solidFill>
              </a:rPr>
              <a:t>Presented At </a:t>
            </a:r>
            <a:br>
              <a:rPr lang="en-US" sz="1400" cap="none" dirty="0">
                <a:solidFill>
                  <a:schemeClr val="accent1"/>
                </a:solidFill>
              </a:rPr>
            </a:br>
            <a:r>
              <a:rPr lang="en-US" sz="1400" cap="none" dirty="0">
                <a:solidFill>
                  <a:schemeClr val="accent1"/>
                </a:solidFill>
              </a:rPr>
              <a:t>ACEEE Industrial Energy Efficiency Summer Study</a:t>
            </a:r>
            <a:br>
              <a:rPr lang="en-US" sz="1400" cap="none" dirty="0">
                <a:solidFill>
                  <a:schemeClr val="accent1"/>
                </a:solidFill>
              </a:rPr>
            </a:br>
            <a:r>
              <a:rPr lang="en-US" sz="1400" cap="none" dirty="0">
                <a:solidFill>
                  <a:schemeClr val="accent1"/>
                </a:solidFill>
              </a:rPr>
              <a:t>13 August 2019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idx="1"/>
          </p:nvPr>
        </p:nvSpPr>
        <p:spPr>
          <a:xfrm>
            <a:off x="1645296" y="4927868"/>
            <a:ext cx="5853410" cy="1081683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1500" dirty="0">
                <a:latin typeface="+mj-lt"/>
              </a:rPr>
              <a:t>David B. Goldstein, Ph.D.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500" dirty="0">
                <a:latin typeface="+mj-lt"/>
              </a:rPr>
              <a:t>Natural Resources Defense Council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500" dirty="0">
                <a:latin typeface="+mj-lt"/>
                <a:hlinkClick r:id="rId2"/>
              </a:rPr>
              <a:t>dgoldstein@nrdc.org</a:t>
            </a:r>
            <a:r>
              <a:rPr lang="en-US" altLang="en-US" sz="1500" dirty="0">
                <a:latin typeface="+mj-lt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500" dirty="0">
                <a:latin typeface="+mj-lt"/>
              </a:rPr>
              <a:t> </a:t>
            </a:r>
            <a:endParaRPr lang="en-US" altLang="en-US" dirty="0">
              <a:latin typeface="+mj-lt"/>
            </a:endParaRPr>
          </a:p>
          <a:p>
            <a:pPr lvl="0">
              <a:defRPr sz="1800" b="0" i="0" cap="none">
                <a:solidFill>
                  <a:srgbClr val="000000"/>
                </a:solidFill>
              </a:defRPr>
            </a:pPr>
            <a:endParaRPr sz="1055" dirty="0"/>
          </a:p>
        </p:txBody>
      </p:sp>
    </p:spTree>
    <p:extLst>
      <p:ext uri="{BB962C8B-B14F-4D97-AF65-F5344CB8AC3E}">
        <p14:creationId xmlns:p14="http://schemas.microsoft.com/office/powerpoint/2010/main" val="1098362945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Renewable Energy Production: </a:t>
            </a:r>
            <a:br>
              <a:rPr lang="en-US" dirty="0"/>
            </a:br>
            <a:r>
              <a:rPr lang="en-US" dirty="0"/>
              <a:t>where do we draw the boundaries?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34155" y="2454552"/>
            <a:ext cx="3868340" cy="617934"/>
          </a:xfrm>
        </p:spPr>
        <p:txBody>
          <a:bodyPr/>
          <a:lstStyle/>
          <a:p>
            <a:r>
              <a:rPr lang="en-US" sz="2100" dirty="0"/>
              <a:t>Geographically: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6902" y="3089740"/>
            <a:ext cx="3868340" cy="2763441"/>
          </a:xfrm>
        </p:spPr>
        <p:txBody>
          <a:bodyPr>
            <a:noAutofit/>
          </a:bodyPr>
          <a:lstStyle/>
          <a:p>
            <a:pPr lvl="1">
              <a:spcAft>
                <a:spcPts val="450"/>
              </a:spcAft>
            </a:pPr>
            <a:r>
              <a:rPr lang="en-US" sz="2800" dirty="0"/>
              <a:t>At the unit?</a:t>
            </a:r>
          </a:p>
          <a:p>
            <a:pPr lvl="1">
              <a:spcAft>
                <a:spcPts val="450"/>
              </a:spcAft>
            </a:pPr>
            <a:r>
              <a:rPr lang="en-US" sz="2800" dirty="0"/>
              <a:t>At the property?</a:t>
            </a:r>
          </a:p>
          <a:p>
            <a:pPr lvl="1">
              <a:spcAft>
                <a:spcPts val="450"/>
              </a:spcAft>
            </a:pPr>
            <a:r>
              <a:rPr lang="en-US" sz="2800" dirty="0"/>
              <a:t>At the subdivision?</a:t>
            </a:r>
          </a:p>
          <a:p>
            <a:pPr lvl="1"/>
            <a:r>
              <a:rPr lang="en-US" sz="2800" dirty="0"/>
              <a:t>At some specified distance?</a:t>
            </a:r>
          </a:p>
          <a:p>
            <a:pPr lvl="1"/>
            <a:r>
              <a:rPr lang="en-US" sz="2800" dirty="0"/>
              <a:t>What about RECs?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37777" y="2432987"/>
            <a:ext cx="3887391" cy="617934"/>
          </a:xfrm>
        </p:spPr>
        <p:txBody>
          <a:bodyPr/>
          <a:lstStyle/>
          <a:p>
            <a:r>
              <a:rPr lang="en-US" sz="2100" dirty="0"/>
              <a:t>Temporally</a:t>
            </a:r>
            <a:r>
              <a:rPr lang="en-US" dirty="0"/>
              <a:t>: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55029" y="3025042"/>
            <a:ext cx="3887391" cy="276344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By the year for the first year?</a:t>
            </a:r>
          </a:p>
          <a:p>
            <a:r>
              <a:rPr lang="en-US" dirty="0"/>
              <a:t>Continually by the year for N years into the future?</a:t>
            </a:r>
          </a:p>
          <a:p>
            <a:r>
              <a:rPr lang="en-US" dirty="0"/>
              <a:t>Measured by annual average or on an hourly or 15-minute basis?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E821-8E09-4027-89C8-F9247C6BA9F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544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A097D-0ABF-4C86-9717-B618A9422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existing ZNE Standards draw these geographic boundaries?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E92ED-A7B9-480F-AC1A-0299406D3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Offsite renewables are generally discouraged if not outright disallowed</a:t>
            </a:r>
          </a:p>
          <a:p>
            <a:pPr lvl="1"/>
            <a:r>
              <a:rPr lang="en-US" dirty="0"/>
              <a:t>The use of Renewable Energy Credits (RECs) is usually prohibited or deeply discounted; and</a:t>
            </a:r>
          </a:p>
          <a:p>
            <a:pPr lvl="1"/>
            <a:r>
              <a:rPr lang="en-US" dirty="0"/>
              <a:t>RECs from onsite renewables must be retired, not sold</a:t>
            </a:r>
          </a:p>
          <a:p>
            <a:r>
              <a:rPr lang="en-US" dirty="0"/>
              <a:t>The issue is complex: questions include ownership of the renewables, treatment of RECs, connection of the renewables to the facility, control over the renewables, distance from the site…</a:t>
            </a:r>
          </a:p>
          <a:p>
            <a:r>
              <a:rPr lang="en-US" dirty="0"/>
              <a:t>Consistent standards would be helpful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4B52AE-59E5-4583-854C-0D8CCB59F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7ECEA-DE9C-48AE-A8F8-5D8358253E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15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A097D-0ABF-4C86-9717-B618A9422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existing ZNE Standards draw these temporal boundaries?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E92ED-A7B9-480F-AC1A-0299406D3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 standards look at annual averages and consider only one year, or look at achievement of ZNE one year at a time</a:t>
            </a:r>
          </a:p>
          <a:p>
            <a:r>
              <a:rPr lang="en-US" dirty="0"/>
              <a:t>This paper looks at long-term plans over ten years or longer</a:t>
            </a:r>
          </a:p>
          <a:p>
            <a:r>
              <a:rPr lang="en-US" dirty="0"/>
              <a:t>It also recommends consideration of short-term (hourly or shorter) energy balance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4B52AE-59E5-4583-854C-0D8CCB59F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7ECEA-DE9C-48AE-A8F8-5D8358253ED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79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The Electric Grid</a:t>
            </a:r>
          </a:p>
        </p:txBody>
      </p:sp>
    </p:spTree>
    <p:extLst>
      <p:ext uri="{BB962C8B-B14F-4D97-AF65-F5344CB8AC3E}">
        <p14:creationId xmlns:p14="http://schemas.microsoft.com/office/powerpoint/2010/main" val="2340009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" t="16498" r="3031" b="4680"/>
          <a:stretch/>
        </p:blipFill>
        <p:spPr>
          <a:xfrm>
            <a:off x="1600201" y="1587539"/>
            <a:ext cx="5893594" cy="37352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3" t="6151" r="11182" b="5159"/>
          <a:stretch/>
        </p:blipFill>
        <p:spPr>
          <a:xfrm>
            <a:off x="2500314" y="1974846"/>
            <a:ext cx="4926332" cy="281135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857251"/>
            <a:ext cx="7886700" cy="757989"/>
          </a:xfrm>
        </p:spPr>
        <p:txBody>
          <a:bodyPr vert="horz" lIns="68580" tIns="34290" rIns="68580" bIns="34290" rtlCol="0" anchor="ctr">
            <a:normAutofit fontScale="90000"/>
          </a:bodyPr>
          <a:lstStyle/>
          <a:p>
            <a:r>
              <a:rPr lang="en-US" b="1" dirty="0">
                <a:solidFill>
                  <a:srgbClr val="006F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Diurnal Variation: the “Duck Curve”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86600" y="5624513"/>
            <a:ext cx="2057400" cy="273844"/>
          </a:xfrm>
          <a:prstGeom prst="rect">
            <a:avLst/>
          </a:prstGeom>
        </p:spPr>
        <p:txBody>
          <a:bodyPr/>
          <a:lstStyle/>
          <a:p>
            <a:fld id="{3E9C149A-F422-4C3A-BD66-9DE60871B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67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11B98-4CCA-400D-A25E-1D7CB1CD1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This is the duck: (net electricity loads in California vs. time of day)</a:t>
            </a:r>
          </a:p>
        </p:txBody>
      </p:sp>
      <p:pic>
        <p:nvPicPr>
          <p:cNvPr id="1026" name="Picture 2" descr="https://assets.bwbx.io/images/users/iqjWHBFdfxIU/i12blqM0_nik/v2/800x-1.png">
            <a:extLst>
              <a:ext uri="{FF2B5EF4-FFF2-40B4-BE49-F238E27FC236}">
                <a16:creationId xmlns:a16="http://schemas.microsoft.com/office/drawing/2014/main" id="{0331DDED-C2F4-4236-B3F9-5675118C2E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315171"/>
            <a:ext cx="57150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643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/>
              <a:t>California GHG Emissions Factors 2018</a:t>
            </a:r>
            <a:endParaRPr lang="en-US" sz="3600" dirty="0">
              <a:highlight>
                <a:srgbClr val="FFFF00"/>
              </a:highligh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95944F-B3DF-4534-8DDC-3430E40D440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208371-3096-4605-B504-5DA9A3A66491}"/>
              </a:ext>
            </a:extLst>
          </p:cNvPr>
          <p:cNvSpPr txBox="1"/>
          <p:nvPr/>
        </p:nvSpPr>
        <p:spPr>
          <a:xfrm>
            <a:off x="1543050" y="5427018"/>
            <a:ext cx="5600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* CPUC Avoided Cost Model 2018: </a:t>
            </a:r>
            <a:r>
              <a:rPr lang="en-US" sz="1050" dirty="0">
                <a:hlinkClick r:id="rId3"/>
              </a:rPr>
              <a:t>http://www.cpuc.ca.gov/General.aspx?id=5267</a:t>
            </a:r>
            <a:r>
              <a:rPr lang="en-US" sz="1050" dirty="0"/>
              <a:t> 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600-000003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286000" y="2114550"/>
          <a:ext cx="4572000" cy="2955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89373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C0034-42C2-4FF5-973C-ED8927A6B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000" dirty="0"/>
              <a:t>Energy efficiency remains essential to address annual variation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A0A383FB-03A1-4F85-8EC0-E5AFD3AD4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29050" y="5597799"/>
            <a:ext cx="1600200" cy="302939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7CFDA1-3C1D-46F0-A94E-4B066172D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851" y="2543175"/>
            <a:ext cx="4393579" cy="24860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6BE22C-CC0B-4692-B96C-2D984783DFC4}"/>
              </a:ext>
            </a:extLst>
          </p:cNvPr>
          <p:cNvSpPr txBox="1"/>
          <p:nvPr/>
        </p:nvSpPr>
        <p:spPr>
          <a:xfrm>
            <a:off x="1885951" y="2029852"/>
            <a:ext cx="587947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Potential Shift to Winter Peak Under High Electrification Scenario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8FEFCF-386C-467D-BA9B-09BFE1D0EC3F}"/>
              </a:ext>
            </a:extLst>
          </p:cNvPr>
          <p:cNvSpPr txBox="1"/>
          <p:nvPr/>
        </p:nvSpPr>
        <p:spPr>
          <a:xfrm>
            <a:off x="3143250" y="5029200"/>
            <a:ext cx="2971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/>
              <a:t>NEEP: Northeastern Regional Assessment of Strategic Electrification, July 2017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0AD65-6AFE-4A33-9D18-26889798830C}"/>
              </a:ext>
            </a:extLst>
          </p:cNvPr>
          <p:cNvSpPr/>
          <p:nvPr/>
        </p:nvSpPr>
        <p:spPr>
          <a:xfrm>
            <a:off x="1570264" y="5429251"/>
            <a:ext cx="568778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hlinkClick r:id="rId4"/>
              </a:rPr>
              <a:t>https://neep.org/strategic-electrification-regional-assessment</a:t>
            </a:r>
            <a:r>
              <a:rPr lang="en-US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8982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920967"/>
            <a:ext cx="7886700" cy="994172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z="2700" b="1" dirty="0">
                <a:solidFill>
                  <a:srgbClr val="006F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Opportunities for Consumer Integration with Grid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2003823"/>
            <a:ext cx="3519657" cy="3187541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/>
              <a:t>Permanent Efficiency</a:t>
            </a:r>
          </a:p>
          <a:p>
            <a:pPr lvl="1"/>
            <a:r>
              <a:rPr lang="en-US" dirty="0"/>
              <a:t>Reduce energy loads…</a:t>
            </a:r>
          </a:p>
          <a:p>
            <a:r>
              <a:rPr lang="en-US" b="1" dirty="0"/>
              <a:t>Peak Shifting</a:t>
            </a:r>
          </a:p>
          <a:p>
            <a:pPr lvl="1"/>
            <a:r>
              <a:rPr lang="en-US" dirty="0"/>
              <a:t>Design to modify time of peak energy use to adapt to grid…</a:t>
            </a:r>
          </a:p>
          <a:p>
            <a:r>
              <a:rPr lang="en-US" b="1" dirty="0"/>
              <a:t>Dynamic Response</a:t>
            </a:r>
          </a:p>
          <a:p>
            <a:pPr lvl="1"/>
            <a:r>
              <a:rPr lang="en-US" dirty="0"/>
              <a:t>Actively reduce energy use in response to short-term grid constraints…</a:t>
            </a:r>
          </a:p>
          <a:p>
            <a:r>
              <a:rPr lang="en-US" b="1" dirty="0" err="1"/>
              <a:t>Dispatchable</a:t>
            </a:r>
            <a:r>
              <a:rPr lang="en-US" b="1" dirty="0"/>
              <a:t> Energy Storage </a:t>
            </a:r>
          </a:p>
          <a:p>
            <a:pPr lvl="1"/>
            <a:r>
              <a:rPr lang="en-US" dirty="0"/>
              <a:t>Actively manage energy use patterns based on grid signals…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86600" y="5624513"/>
            <a:ext cx="2057400" cy="273844"/>
          </a:xfrm>
          <a:prstGeom prst="rect">
            <a:avLst/>
          </a:prstGeom>
        </p:spPr>
        <p:txBody>
          <a:bodyPr/>
          <a:lstStyle/>
          <a:p>
            <a:fld id="{3E9C149A-F422-4C3A-BD66-9DE60871B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804" y="2003823"/>
            <a:ext cx="1985264" cy="16711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931" y="3824940"/>
            <a:ext cx="2812247" cy="17995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801" y="3508280"/>
            <a:ext cx="1663835" cy="22170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458" y="1743026"/>
            <a:ext cx="1765254" cy="176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2761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 rot="19893352">
            <a:off x="1999880" y="2150707"/>
            <a:ext cx="2488281" cy="1724726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43000">
                <a:schemeClr val="accent4">
                  <a:lumMod val="20000"/>
                  <a:lumOff val="80000"/>
                </a:schemeClr>
              </a:gs>
              <a:gs pos="85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Freeform 2"/>
          <p:cNvSpPr/>
          <p:nvPr/>
        </p:nvSpPr>
        <p:spPr>
          <a:xfrm>
            <a:off x="730703" y="2268756"/>
            <a:ext cx="7470322" cy="2107202"/>
          </a:xfrm>
          <a:custGeom>
            <a:avLst/>
            <a:gdLst>
              <a:gd name="connsiteX0" fmla="*/ 0 w 9154886"/>
              <a:gd name="connsiteY0" fmla="*/ 0 h 10886"/>
              <a:gd name="connsiteX1" fmla="*/ 2362200 w 9154886"/>
              <a:gd name="connsiteY1" fmla="*/ 10886 h 10886"/>
              <a:gd name="connsiteX2" fmla="*/ 4593772 w 9154886"/>
              <a:gd name="connsiteY2" fmla="*/ 0 h 10886"/>
              <a:gd name="connsiteX3" fmla="*/ 6966857 w 9154886"/>
              <a:gd name="connsiteY3" fmla="*/ 0 h 10886"/>
              <a:gd name="connsiteX4" fmla="*/ 9154886 w 9154886"/>
              <a:gd name="connsiteY4" fmla="*/ 0 h 10886"/>
              <a:gd name="connsiteX0" fmla="*/ 0 w 9154886"/>
              <a:gd name="connsiteY0" fmla="*/ 0 h 21772"/>
              <a:gd name="connsiteX1" fmla="*/ 2351315 w 9154886"/>
              <a:gd name="connsiteY1" fmla="*/ 21772 h 21772"/>
              <a:gd name="connsiteX2" fmla="*/ 4593772 w 9154886"/>
              <a:gd name="connsiteY2" fmla="*/ 0 h 21772"/>
              <a:gd name="connsiteX3" fmla="*/ 6966857 w 9154886"/>
              <a:gd name="connsiteY3" fmla="*/ 0 h 21772"/>
              <a:gd name="connsiteX4" fmla="*/ 9154886 w 9154886"/>
              <a:gd name="connsiteY4" fmla="*/ 0 h 21772"/>
              <a:gd name="connsiteX0" fmla="*/ 0 w 9154886"/>
              <a:gd name="connsiteY0" fmla="*/ 0 h 21772"/>
              <a:gd name="connsiteX1" fmla="*/ 2351315 w 9154886"/>
              <a:gd name="connsiteY1" fmla="*/ 21772 h 21772"/>
              <a:gd name="connsiteX2" fmla="*/ 4593772 w 9154886"/>
              <a:gd name="connsiteY2" fmla="*/ 0 h 21772"/>
              <a:gd name="connsiteX3" fmla="*/ 6966857 w 9154886"/>
              <a:gd name="connsiteY3" fmla="*/ 0 h 21772"/>
              <a:gd name="connsiteX4" fmla="*/ 9154886 w 9154886"/>
              <a:gd name="connsiteY4" fmla="*/ 0 h 21772"/>
              <a:gd name="connsiteX0" fmla="*/ 0 w 9154886"/>
              <a:gd name="connsiteY0" fmla="*/ 1284514 h 1385498"/>
              <a:gd name="connsiteX1" fmla="*/ 2351315 w 9154886"/>
              <a:gd name="connsiteY1" fmla="*/ 1306286 h 1385498"/>
              <a:gd name="connsiteX2" fmla="*/ 4593772 w 9154886"/>
              <a:gd name="connsiteY2" fmla="*/ 1284514 h 1385498"/>
              <a:gd name="connsiteX3" fmla="*/ 6858000 w 9154886"/>
              <a:gd name="connsiteY3" fmla="*/ 0 h 1385498"/>
              <a:gd name="connsiteX4" fmla="*/ 9154886 w 9154886"/>
              <a:gd name="connsiteY4" fmla="*/ 1284514 h 1385498"/>
              <a:gd name="connsiteX0" fmla="*/ 0 w 9154886"/>
              <a:gd name="connsiteY0" fmla="*/ 1377865 h 1478849"/>
              <a:gd name="connsiteX1" fmla="*/ 2351315 w 9154886"/>
              <a:gd name="connsiteY1" fmla="*/ 1399637 h 1478849"/>
              <a:gd name="connsiteX2" fmla="*/ 4593772 w 9154886"/>
              <a:gd name="connsiteY2" fmla="*/ 1377865 h 1478849"/>
              <a:gd name="connsiteX3" fmla="*/ 6858000 w 9154886"/>
              <a:gd name="connsiteY3" fmla="*/ 93351 h 1478849"/>
              <a:gd name="connsiteX4" fmla="*/ 9154886 w 9154886"/>
              <a:gd name="connsiteY4" fmla="*/ 1377865 h 1478849"/>
              <a:gd name="connsiteX0" fmla="*/ 0 w 9154886"/>
              <a:gd name="connsiteY0" fmla="*/ 1288749 h 1877403"/>
              <a:gd name="connsiteX1" fmla="*/ 2351315 w 9154886"/>
              <a:gd name="connsiteY1" fmla="*/ 1310521 h 1877403"/>
              <a:gd name="connsiteX2" fmla="*/ 4550229 w 9154886"/>
              <a:gd name="connsiteY2" fmla="*/ 1833035 h 1877403"/>
              <a:gd name="connsiteX3" fmla="*/ 6858000 w 9154886"/>
              <a:gd name="connsiteY3" fmla="*/ 4235 h 1877403"/>
              <a:gd name="connsiteX4" fmla="*/ 9154886 w 9154886"/>
              <a:gd name="connsiteY4" fmla="*/ 1288749 h 1877403"/>
              <a:gd name="connsiteX0" fmla="*/ 0 w 9154886"/>
              <a:gd name="connsiteY0" fmla="*/ 1288749 h 1848660"/>
              <a:gd name="connsiteX1" fmla="*/ 1926772 w 9154886"/>
              <a:gd name="connsiteY1" fmla="*/ 907749 h 1848660"/>
              <a:gd name="connsiteX2" fmla="*/ 4550229 w 9154886"/>
              <a:gd name="connsiteY2" fmla="*/ 1833035 h 1848660"/>
              <a:gd name="connsiteX3" fmla="*/ 6858000 w 9154886"/>
              <a:gd name="connsiteY3" fmla="*/ 4235 h 1848660"/>
              <a:gd name="connsiteX4" fmla="*/ 9154886 w 9154886"/>
              <a:gd name="connsiteY4" fmla="*/ 1288749 h 1848660"/>
              <a:gd name="connsiteX0" fmla="*/ 0 w 9154886"/>
              <a:gd name="connsiteY0" fmla="*/ 1288749 h 1854699"/>
              <a:gd name="connsiteX1" fmla="*/ 1926772 w 9154886"/>
              <a:gd name="connsiteY1" fmla="*/ 907749 h 1854699"/>
              <a:gd name="connsiteX2" fmla="*/ 4550229 w 9154886"/>
              <a:gd name="connsiteY2" fmla="*/ 1833035 h 1854699"/>
              <a:gd name="connsiteX3" fmla="*/ 6858000 w 9154886"/>
              <a:gd name="connsiteY3" fmla="*/ 4235 h 1854699"/>
              <a:gd name="connsiteX4" fmla="*/ 9154886 w 9154886"/>
              <a:gd name="connsiteY4" fmla="*/ 1288749 h 1854699"/>
              <a:gd name="connsiteX0" fmla="*/ 0 w 9154886"/>
              <a:gd name="connsiteY0" fmla="*/ 1484189 h 2058385"/>
              <a:gd name="connsiteX1" fmla="*/ 1926772 w 9154886"/>
              <a:gd name="connsiteY1" fmla="*/ 1103189 h 2058385"/>
              <a:gd name="connsiteX2" fmla="*/ 4550229 w 9154886"/>
              <a:gd name="connsiteY2" fmla="*/ 2028475 h 2058385"/>
              <a:gd name="connsiteX3" fmla="*/ 7282543 w 9154886"/>
              <a:gd name="connsiteY3" fmla="*/ 3732 h 2058385"/>
              <a:gd name="connsiteX4" fmla="*/ 9154886 w 9154886"/>
              <a:gd name="connsiteY4" fmla="*/ 1484189 h 2058385"/>
              <a:gd name="connsiteX0" fmla="*/ 0 w 9154886"/>
              <a:gd name="connsiteY0" fmla="*/ 1481852 h 1834615"/>
              <a:gd name="connsiteX1" fmla="*/ 1926772 w 9154886"/>
              <a:gd name="connsiteY1" fmla="*/ 1100852 h 1834615"/>
              <a:gd name="connsiteX2" fmla="*/ 4463143 w 9154886"/>
              <a:gd name="connsiteY2" fmla="*/ 1808424 h 1834615"/>
              <a:gd name="connsiteX3" fmla="*/ 7282543 w 9154886"/>
              <a:gd name="connsiteY3" fmla="*/ 1395 h 1834615"/>
              <a:gd name="connsiteX4" fmla="*/ 9154886 w 9154886"/>
              <a:gd name="connsiteY4" fmla="*/ 1481852 h 1834615"/>
              <a:gd name="connsiteX0" fmla="*/ 0 w 9154886"/>
              <a:gd name="connsiteY0" fmla="*/ 2726386 h 2733445"/>
              <a:gd name="connsiteX1" fmla="*/ 1926772 w 9154886"/>
              <a:gd name="connsiteY1" fmla="*/ 2345386 h 2733445"/>
              <a:gd name="connsiteX2" fmla="*/ 4365172 w 9154886"/>
              <a:gd name="connsiteY2" fmla="*/ 15844 h 2733445"/>
              <a:gd name="connsiteX3" fmla="*/ 7282543 w 9154886"/>
              <a:gd name="connsiteY3" fmla="*/ 1245929 h 2733445"/>
              <a:gd name="connsiteX4" fmla="*/ 9154886 w 9154886"/>
              <a:gd name="connsiteY4" fmla="*/ 2726386 h 2733445"/>
              <a:gd name="connsiteX0" fmla="*/ 0 w 9154886"/>
              <a:gd name="connsiteY0" fmla="*/ 2721386 h 2728445"/>
              <a:gd name="connsiteX1" fmla="*/ 1926772 w 9154886"/>
              <a:gd name="connsiteY1" fmla="*/ 2340386 h 2728445"/>
              <a:gd name="connsiteX2" fmla="*/ 4365172 w 9154886"/>
              <a:gd name="connsiteY2" fmla="*/ 10844 h 2728445"/>
              <a:gd name="connsiteX3" fmla="*/ 7233557 w 9154886"/>
              <a:gd name="connsiteY3" fmla="*/ 1398771 h 2728445"/>
              <a:gd name="connsiteX4" fmla="*/ 9154886 w 9154886"/>
              <a:gd name="connsiteY4" fmla="*/ 2721386 h 2728445"/>
              <a:gd name="connsiteX0" fmla="*/ 0 w 9154886"/>
              <a:gd name="connsiteY0" fmla="*/ 2721386 h 2728445"/>
              <a:gd name="connsiteX1" fmla="*/ 1926772 w 9154886"/>
              <a:gd name="connsiteY1" fmla="*/ 2340386 h 2728445"/>
              <a:gd name="connsiteX2" fmla="*/ 4365172 w 9154886"/>
              <a:gd name="connsiteY2" fmla="*/ 10844 h 2728445"/>
              <a:gd name="connsiteX3" fmla="*/ 7233557 w 9154886"/>
              <a:gd name="connsiteY3" fmla="*/ 1398771 h 2728445"/>
              <a:gd name="connsiteX4" fmla="*/ 9154886 w 9154886"/>
              <a:gd name="connsiteY4" fmla="*/ 2721386 h 2728445"/>
              <a:gd name="connsiteX0" fmla="*/ 0 w 9154886"/>
              <a:gd name="connsiteY0" fmla="*/ 2723946 h 2731005"/>
              <a:gd name="connsiteX1" fmla="*/ 1926772 w 9154886"/>
              <a:gd name="connsiteY1" fmla="*/ 2342946 h 2731005"/>
              <a:gd name="connsiteX2" fmla="*/ 4365172 w 9154886"/>
              <a:gd name="connsiteY2" fmla="*/ 13404 h 2731005"/>
              <a:gd name="connsiteX3" fmla="*/ 7233557 w 9154886"/>
              <a:gd name="connsiteY3" fmla="*/ 1401331 h 2731005"/>
              <a:gd name="connsiteX4" fmla="*/ 9154886 w 9154886"/>
              <a:gd name="connsiteY4" fmla="*/ 2723946 h 2731005"/>
              <a:gd name="connsiteX0" fmla="*/ 0 w 9154886"/>
              <a:gd name="connsiteY0" fmla="*/ 2725184 h 2732243"/>
              <a:gd name="connsiteX1" fmla="*/ 1926772 w 9154886"/>
              <a:gd name="connsiteY1" fmla="*/ 2344184 h 2732243"/>
              <a:gd name="connsiteX2" fmla="*/ 4365172 w 9154886"/>
              <a:gd name="connsiteY2" fmla="*/ 14642 h 2732243"/>
              <a:gd name="connsiteX3" fmla="*/ 7233557 w 9154886"/>
              <a:gd name="connsiteY3" fmla="*/ 1402569 h 2732243"/>
              <a:gd name="connsiteX4" fmla="*/ 9154886 w 9154886"/>
              <a:gd name="connsiteY4" fmla="*/ 2725184 h 2732243"/>
              <a:gd name="connsiteX0" fmla="*/ 0 w 9154886"/>
              <a:gd name="connsiteY0" fmla="*/ 2726025 h 2733084"/>
              <a:gd name="connsiteX1" fmla="*/ 1926772 w 9154886"/>
              <a:gd name="connsiteY1" fmla="*/ 2345025 h 2733084"/>
              <a:gd name="connsiteX2" fmla="*/ 4365172 w 9154886"/>
              <a:gd name="connsiteY2" fmla="*/ 15483 h 2733084"/>
              <a:gd name="connsiteX3" fmla="*/ 7233557 w 9154886"/>
              <a:gd name="connsiteY3" fmla="*/ 1403410 h 2733084"/>
              <a:gd name="connsiteX4" fmla="*/ 9154886 w 9154886"/>
              <a:gd name="connsiteY4" fmla="*/ 2726025 h 2733084"/>
              <a:gd name="connsiteX0" fmla="*/ 0 w 9154886"/>
              <a:gd name="connsiteY0" fmla="*/ 2722294 h 2729353"/>
              <a:gd name="connsiteX1" fmla="*/ 1926772 w 9154886"/>
              <a:gd name="connsiteY1" fmla="*/ 2341294 h 2729353"/>
              <a:gd name="connsiteX2" fmla="*/ 4365172 w 9154886"/>
              <a:gd name="connsiteY2" fmla="*/ 11752 h 2729353"/>
              <a:gd name="connsiteX3" fmla="*/ 7211785 w 9154886"/>
              <a:gd name="connsiteY3" fmla="*/ 1497650 h 2729353"/>
              <a:gd name="connsiteX4" fmla="*/ 9154886 w 9154886"/>
              <a:gd name="connsiteY4" fmla="*/ 2722294 h 2729353"/>
              <a:gd name="connsiteX0" fmla="*/ 0 w 9154886"/>
              <a:gd name="connsiteY0" fmla="*/ 2749261 h 2756967"/>
              <a:gd name="connsiteX1" fmla="*/ 1926772 w 9154886"/>
              <a:gd name="connsiteY1" fmla="*/ 2368261 h 2756967"/>
              <a:gd name="connsiteX2" fmla="*/ 4942115 w 9154886"/>
              <a:gd name="connsiteY2" fmla="*/ 11505 h 2756967"/>
              <a:gd name="connsiteX3" fmla="*/ 7211785 w 9154886"/>
              <a:gd name="connsiteY3" fmla="*/ 1524617 h 2756967"/>
              <a:gd name="connsiteX4" fmla="*/ 9154886 w 9154886"/>
              <a:gd name="connsiteY4" fmla="*/ 2749261 h 2756967"/>
              <a:gd name="connsiteX0" fmla="*/ 0 w 9715500"/>
              <a:gd name="connsiteY0" fmla="*/ 2749261 h 2776966"/>
              <a:gd name="connsiteX1" fmla="*/ 1926772 w 9715500"/>
              <a:gd name="connsiteY1" fmla="*/ 2368261 h 2776966"/>
              <a:gd name="connsiteX2" fmla="*/ 4942115 w 9715500"/>
              <a:gd name="connsiteY2" fmla="*/ 11505 h 2776966"/>
              <a:gd name="connsiteX3" fmla="*/ 7211785 w 9715500"/>
              <a:gd name="connsiteY3" fmla="*/ 1524617 h 2776966"/>
              <a:gd name="connsiteX4" fmla="*/ 9715500 w 9715500"/>
              <a:gd name="connsiteY4" fmla="*/ 2776476 h 2776966"/>
              <a:gd name="connsiteX0" fmla="*/ 0 w 9960429"/>
              <a:gd name="connsiteY0" fmla="*/ 2749261 h 2809603"/>
              <a:gd name="connsiteX1" fmla="*/ 1926772 w 9960429"/>
              <a:gd name="connsiteY1" fmla="*/ 2368261 h 2809603"/>
              <a:gd name="connsiteX2" fmla="*/ 4942115 w 9960429"/>
              <a:gd name="connsiteY2" fmla="*/ 11505 h 2809603"/>
              <a:gd name="connsiteX3" fmla="*/ 7211785 w 9960429"/>
              <a:gd name="connsiteY3" fmla="*/ 1524617 h 2809603"/>
              <a:gd name="connsiteX4" fmla="*/ 9960429 w 9960429"/>
              <a:gd name="connsiteY4" fmla="*/ 2809134 h 2809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60429" h="2809603">
                <a:moveTo>
                  <a:pt x="0" y="2749261"/>
                </a:moveTo>
                <a:cubicBezTo>
                  <a:pt x="783772" y="2756518"/>
                  <a:pt x="1103086" y="2824554"/>
                  <a:pt x="1926772" y="2368261"/>
                </a:cubicBezTo>
                <a:cubicBezTo>
                  <a:pt x="2750458" y="1911968"/>
                  <a:pt x="4061280" y="152112"/>
                  <a:pt x="4942115" y="11505"/>
                </a:cubicBezTo>
                <a:cubicBezTo>
                  <a:pt x="5822950" y="-129102"/>
                  <a:pt x="6560457" y="1056532"/>
                  <a:pt x="7211785" y="1524617"/>
                </a:cubicBezTo>
                <a:cubicBezTo>
                  <a:pt x="7765142" y="2090674"/>
                  <a:pt x="9285515" y="2830906"/>
                  <a:pt x="9960429" y="2809134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4" name="Title 5"/>
          <p:cNvSpPr>
            <a:spLocks noGrp="1"/>
          </p:cNvSpPr>
          <p:nvPr>
            <p:ph type="title"/>
          </p:nvPr>
        </p:nvSpPr>
        <p:spPr>
          <a:xfrm>
            <a:off x="220972" y="1036866"/>
            <a:ext cx="3076774" cy="994172"/>
          </a:xfrm>
        </p:spPr>
        <p:txBody>
          <a:bodyPr vert="horz" lIns="68580" tIns="34290" rIns="68580" bIns="34290" rtlCol="0" anchor="ctr">
            <a:normAutofit fontScale="90000"/>
          </a:bodyPr>
          <a:lstStyle/>
          <a:p>
            <a:pPr algn="l"/>
            <a:r>
              <a:rPr lang="en-US" b="1" dirty="0">
                <a:solidFill>
                  <a:srgbClr val="006F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Facility  Load Curve</a:t>
            </a:r>
          </a:p>
        </p:txBody>
      </p:sp>
      <p:sp>
        <p:nvSpPr>
          <p:cNvPr id="22" name="Freeform 21"/>
          <p:cNvSpPr/>
          <p:nvPr/>
        </p:nvSpPr>
        <p:spPr>
          <a:xfrm>
            <a:off x="728273" y="3344476"/>
            <a:ext cx="7470322" cy="1504786"/>
          </a:xfrm>
          <a:custGeom>
            <a:avLst/>
            <a:gdLst>
              <a:gd name="connsiteX0" fmla="*/ 0 w 9154886"/>
              <a:gd name="connsiteY0" fmla="*/ 0 h 10886"/>
              <a:gd name="connsiteX1" fmla="*/ 2362200 w 9154886"/>
              <a:gd name="connsiteY1" fmla="*/ 10886 h 10886"/>
              <a:gd name="connsiteX2" fmla="*/ 4593772 w 9154886"/>
              <a:gd name="connsiteY2" fmla="*/ 0 h 10886"/>
              <a:gd name="connsiteX3" fmla="*/ 6966857 w 9154886"/>
              <a:gd name="connsiteY3" fmla="*/ 0 h 10886"/>
              <a:gd name="connsiteX4" fmla="*/ 9154886 w 9154886"/>
              <a:gd name="connsiteY4" fmla="*/ 0 h 10886"/>
              <a:gd name="connsiteX0" fmla="*/ 0 w 9154886"/>
              <a:gd name="connsiteY0" fmla="*/ 0 h 21772"/>
              <a:gd name="connsiteX1" fmla="*/ 2351315 w 9154886"/>
              <a:gd name="connsiteY1" fmla="*/ 21772 h 21772"/>
              <a:gd name="connsiteX2" fmla="*/ 4593772 w 9154886"/>
              <a:gd name="connsiteY2" fmla="*/ 0 h 21772"/>
              <a:gd name="connsiteX3" fmla="*/ 6966857 w 9154886"/>
              <a:gd name="connsiteY3" fmla="*/ 0 h 21772"/>
              <a:gd name="connsiteX4" fmla="*/ 9154886 w 9154886"/>
              <a:gd name="connsiteY4" fmla="*/ 0 h 21772"/>
              <a:gd name="connsiteX0" fmla="*/ 0 w 9154886"/>
              <a:gd name="connsiteY0" fmla="*/ 0 h 21772"/>
              <a:gd name="connsiteX1" fmla="*/ 2351315 w 9154886"/>
              <a:gd name="connsiteY1" fmla="*/ 21772 h 21772"/>
              <a:gd name="connsiteX2" fmla="*/ 4593772 w 9154886"/>
              <a:gd name="connsiteY2" fmla="*/ 0 h 21772"/>
              <a:gd name="connsiteX3" fmla="*/ 6966857 w 9154886"/>
              <a:gd name="connsiteY3" fmla="*/ 0 h 21772"/>
              <a:gd name="connsiteX4" fmla="*/ 9154886 w 9154886"/>
              <a:gd name="connsiteY4" fmla="*/ 0 h 21772"/>
              <a:gd name="connsiteX0" fmla="*/ 0 w 9154886"/>
              <a:gd name="connsiteY0" fmla="*/ 1284514 h 1385498"/>
              <a:gd name="connsiteX1" fmla="*/ 2351315 w 9154886"/>
              <a:gd name="connsiteY1" fmla="*/ 1306286 h 1385498"/>
              <a:gd name="connsiteX2" fmla="*/ 4593772 w 9154886"/>
              <a:gd name="connsiteY2" fmla="*/ 1284514 h 1385498"/>
              <a:gd name="connsiteX3" fmla="*/ 6858000 w 9154886"/>
              <a:gd name="connsiteY3" fmla="*/ 0 h 1385498"/>
              <a:gd name="connsiteX4" fmla="*/ 9154886 w 9154886"/>
              <a:gd name="connsiteY4" fmla="*/ 1284514 h 1385498"/>
              <a:gd name="connsiteX0" fmla="*/ 0 w 9154886"/>
              <a:gd name="connsiteY0" fmla="*/ 1377865 h 1478849"/>
              <a:gd name="connsiteX1" fmla="*/ 2351315 w 9154886"/>
              <a:gd name="connsiteY1" fmla="*/ 1399637 h 1478849"/>
              <a:gd name="connsiteX2" fmla="*/ 4593772 w 9154886"/>
              <a:gd name="connsiteY2" fmla="*/ 1377865 h 1478849"/>
              <a:gd name="connsiteX3" fmla="*/ 6858000 w 9154886"/>
              <a:gd name="connsiteY3" fmla="*/ 93351 h 1478849"/>
              <a:gd name="connsiteX4" fmla="*/ 9154886 w 9154886"/>
              <a:gd name="connsiteY4" fmla="*/ 1377865 h 1478849"/>
              <a:gd name="connsiteX0" fmla="*/ 0 w 9154886"/>
              <a:gd name="connsiteY0" fmla="*/ 1288749 h 1877403"/>
              <a:gd name="connsiteX1" fmla="*/ 2351315 w 9154886"/>
              <a:gd name="connsiteY1" fmla="*/ 1310521 h 1877403"/>
              <a:gd name="connsiteX2" fmla="*/ 4550229 w 9154886"/>
              <a:gd name="connsiteY2" fmla="*/ 1833035 h 1877403"/>
              <a:gd name="connsiteX3" fmla="*/ 6858000 w 9154886"/>
              <a:gd name="connsiteY3" fmla="*/ 4235 h 1877403"/>
              <a:gd name="connsiteX4" fmla="*/ 9154886 w 9154886"/>
              <a:gd name="connsiteY4" fmla="*/ 1288749 h 1877403"/>
              <a:gd name="connsiteX0" fmla="*/ 0 w 9154886"/>
              <a:gd name="connsiteY0" fmla="*/ 1288749 h 1848660"/>
              <a:gd name="connsiteX1" fmla="*/ 1926772 w 9154886"/>
              <a:gd name="connsiteY1" fmla="*/ 907749 h 1848660"/>
              <a:gd name="connsiteX2" fmla="*/ 4550229 w 9154886"/>
              <a:gd name="connsiteY2" fmla="*/ 1833035 h 1848660"/>
              <a:gd name="connsiteX3" fmla="*/ 6858000 w 9154886"/>
              <a:gd name="connsiteY3" fmla="*/ 4235 h 1848660"/>
              <a:gd name="connsiteX4" fmla="*/ 9154886 w 9154886"/>
              <a:gd name="connsiteY4" fmla="*/ 1288749 h 1848660"/>
              <a:gd name="connsiteX0" fmla="*/ 0 w 9154886"/>
              <a:gd name="connsiteY0" fmla="*/ 1288749 h 1854699"/>
              <a:gd name="connsiteX1" fmla="*/ 1926772 w 9154886"/>
              <a:gd name="connsiteY1" fmla="*/ 907749 h 1854699"/>
              <a:gd name="connsiteX2" fmla="*/ 4550229 w 9154886"/>
              <a:gd name="connsiteY2" fmla="*/ 1833035 h 1854699"/>
              <a:gd name="connsiteX3" fmla="*/ 6858000 w 9154886"/>
              <a:gd name="connsiteY3" fmla="*/ 4235 h 1854699"/>
              <a:gd name="connsiteX4" fmla="*/ 9154886 w 9154886"/>
              <a:gd name="connsiteY4" fmla="*/ 1288749 h 1854699"/>
              <a:gd name="connsiteX0" fmla="*/ 0 w 9154886"/>
              <a:gd name="connsiteY0" fmla="*/ 1484189 h 2058385"/>
              <a:gd name="connsiteX1" fmla="*/ 1926772 w 9154886"/>
              <a:gd name="connsiteY1" fmla="*/ 1103189 h 2058385"/>
              <a:gd name="connsiteX2" fmla="*/ 4550229 w 9154886"/>
              <a:gd name="connsiteY2" fmla="*/ 2028475 h 2058385"/>
              <a:gd name="connsiteX3" fmla="*/ 7282543 w 9154886"/>
              <a:gd name="connsiteY3" fmla="*/ 3732 h 2058385"/>
              <a:gd name="connsiteX4" fmla="*/ 9154886 w 9154886"/>
              <a:gd name="connsiteY4" fmla="*/ 1484189 h 2058385"/>
              <a:gd name="connsiteX0" fmla="*/ 0 w 9154886"/>
              <a:gd name="connsiteY0" fmla="*/ 1481852 h 1834615"/>
              <a:gd name="connsiteX1" fmla="*/ 1926772 w 9154886"/>
              <a:gd name="connsiteY1" fmla="*/ 1100852 h 1834615"/>
              <a:gd name="connsiteX2" fmla="*/ 4463143 w 9154886"/>
              <a:gd name="connsiteY2" fmla="*/ 1808424 h 1834615"/>
              <a:gd name="connsiteX3" fmla="*/ 7282543 w 9154886"/>
              <a:gd name="connsiteY3" fmla="*/ 1395 h 1834615"/>
              <a:gd name="connsiteX4" fmla="*/ 9154886 w 9154886"/>
              <a:gd name="connsiteY4" fmla="*/ 1481852 h 1834615"/>
              <a:gd name="connsiteX0" fmla="*/ 0 w 9154886"/>
              <a:gd name="connsiteY0" fmla="*/ 2726386 h 2733445"/>
              <a:gd name="connsiteX1" fmla="*/ 1926772 w 9154886"/>
              <a:gd name="connsiteY1" fmla="*/ 2345386 h 2733445"/>
              <a:gd name="connsiteX2" fmla="*/ 4365172 w 9154886"/>
              <a:gd name="connsiteY2" fmla="*/ 15844 h 2733445"/>
              <a:gd name="connsiteX3" fmla="*/ 7282543 w 9154886"/>
              <a:gd name="connsiteY3" fmla="*/ 1245929 h 2733445"/>
              <a:gd name="connsiteX4" fmla="*/ 9154886 w 9154886"/>
              <a:gd name="connsiteY4" fmla="*/ 2726386 h 2733445"/>
              <a:gd name="connsiteX0" fmla="*/ 0 w 9154886"/>
              <a:gd name="connsiteY0" fmla="*/ 2721386 h 2728445"/>
              <a:gd name="connsiteX1" fmla="*/ 1926772 w 9154886"/>
              <a:gd name="connsiteY1" fmla="*/ 2340386 h 2728445"/>
              <a:gd name="connsiteX2" fmla="*/ 4365172 w 9154886"/>
              <a:gd name="connsiteY2" fmla="*/ 10844 h 2728445"/>
              <a:gd name="connsiteX3" fmla="*/ 7233557 w 9154886"/>
              <a:gd name="connsiteY3" fmla="*/ 1398771 h 2728445"/>
              <a:gd name="connsiteX4" fmla="*/ 9154886 w 9154886"/>
              <a:gd name="connsiteY4" fmla="*/ 2721386 h 2728445"/>
              <a:gd name="connsiteX0" fmla="*/ 0 w 9154886"/>
              <a:gd name="connsiteY0" fmla="*/ 2721386 h 2728445"/>
              <a:gd name="connsiteX1" fmla="*/ 1926772 w 9154886"/>
              <a:gd name="connsiteY1" fmla="*/ 2340386 h 2728445"/>
              <a:gd name="connsiteX2" fmla="*/ 4365172 w 9154886"/>
              <a:gd name="connsiteY2" fmla="*/ 10844 h 2728445"/>
              <a:gd name="connsiteX3" fmla="*/ 7233557 w 9154886"/>
              <a:gd name="connsiteY3" fmla="*/ 1398771 h 2728445"/>
              <a:gd name="connsiteX4" fmla="*/ 9154886 w 9154886"/>
              <a:gd name="connsiteY4" fmla="*/ 2721386 h 2728445"/>
              <a:gd name="connsiteX0" fmla="*/ 0 w 9154886"/>
              <a:gd name="connsiteY0" fmla="*/ 2723946 h 2731005"/>
              <a:gd name="connsiteX1" fmla="*/ 1926772 w 9154886"/>
              <a:gd name="connsiteY1" fmla="*/ 2342946 h 2731005"/>
              <a:gd name="connsiteX2" fmla="*/ 4365172 w 9154886"/>
              <a:gd name="connsiteY2" fmla="*/ 13404 h 2731005"/>
              <a:gd name="connsiteX3" fmla="*/ 7233557 w 9154886"/>
              <a:gd name="connsiteY3" fmla="*/ 1401331 h 2731005"/>
              <a:gd name="connsiteX4" fmla="*/ 9154886 w 9154886"/>
              <a:gd name="connsiteY4" fmla="*/ 2723946 h 2731005"/>
              <a:gd name="connsiteX0" fmla="*/ 0 w 9154886"/>
              <a:gd name="connsiteY0" fmla="*/ 2725184 h 2732243"/>
              <a:gd name="connsiteX1" fmla="*/ 1926772 w 9154886"/>
              <a:gd name="connsiteY1" fmla="*/ 2344184 h 2732243"/>
              <a:gd name="connsiteX2" fmla="*/ 4365172 w 9154886"/>
              <a:gd name="connsiteY2" fmla="*/ 14642 h 2732243"/>
              <a:gd name="connsiteX3" fmla="*/ 7233557 w 9154886"/>
              <a:gd name="connsiteY3" fmla="*/ 1402569 h 2732243"/>
              <a:gd name="connsiteX4" fmla="*/ 9154886 w 9154886"/>
              <a:gd name="connsiteY4" fmla="*/ 2725184 h 2732243"/>
              <a:gd name="connsiteX0" fmla="*/ 0 w 9154886"/>
              <a:gd name="connsiteY0" fmla="*/ 2726025 h 2733084"/>
              <a:gd name="connsiteX1" fmla="*/ 1926772 w 9154886"/>
              <a:gd name="connsiteY1" fmla="*/ 2345025 h 2733084"/>
              <a:gd name="connsiteX2" fmla="*/ 4365172 w 9154886"/>
              <a:gd name="connsiteY2" fmla="*/ 15483 h 2733084"/>
              <a:gd name="connsiteX3" fmla="*/ 7233557 w 9154886"/>
              <a:gd name="connsiteY3" fmla="*/ 1403410 h 2733084"/>
              <a:gd name="connsiteX4" fmla="*/ 9154886 w 9154886"/>
              <a:gd name="connsiteY4" fmla="*/ 2726025 h 2733084"/>
              <a:gd name="connsiteX0" fmla="*/ 0 w 9154886"/>
              <a:gd name="connsiteY0" fmla="*/ 2722294 h 2729353"/>
              <a:gd name="connsiteX1" fmla="*/ 1926772 w 9154886"/>
              <a:gd name="connsiteY1" fmla="*/ 2341294 h 2729353"/>
              <a:gd name="connsiteX2" fmla="*/ 4365172 w 9154886"/>
              <a:gd name="connsiteY2" fmla="*/ 11752 h 2729353"/>
              <a:gd name="connsiteX3" fmla="*/ 7211785 w 9154886"/>
              <a:gd name="connsiteY3" fmla="*/ 1497650 h 2729353"/>
              <a:gd name="connsiteX4" fmla="*/ 9154886 w 9154886"/>
              <a:gd name="connsiteY4" fmla="*/ 2722294 h 2729353"/>
              <a:gd name="connsiteX0" fmla="*/ 0 w 9154886"/>
              <a:gd name="connsiteY0" fmla="*/ 2749261 h 2756967"/>
              <a:gd name="connsiteX1" fmla="*/ 1926772 w 9154886"/>
              <a:gd name="connsiteY1" fmla="*/ 2368261 h 2756967"/>
              <a:gd name="connsiteX2" fmla="*/ 4942115 w 9154886"/>
              <a:gd name="connsiteY2" fmla="*/ 11505 h 2756967"/>
              <a:gd name="connsiteX3" fmla="*/ 7211785 w 9154886"/>
              <a:gd name="connsiteY3" fmla="*/ 1524617 h 2756967"/>
              <a:gd name="connsiteX4" fmla="*/ 9154886 w 9154886"/>
              <a:gd name="connsiteY4" fmla="*/ 2749261 h 2756967"/>
              <a:gd name="connsiteX0" fmla="*/ 0 w 9715500"/>
              <a:gd name="connsiteY0" fmla="*/ 2749261 h 2776966"/>
              <a:gd name="connsiteX1" fmla="*/ 1926772 w 9715500"/>
              <a:gd name="connsiteY1" fmla="*/ 2368261 h 2776966"/>
              <a:gd name="connsiteX2" fmla="*/ 4942115 w 9715500"/>
              <a:gd name="connsiteY2" fmla="*/ 11505 h 2776966"/>
              <a:gd name="connsiteX3" fmla="*/ 7211785 w 9715500"/>
              <a:gd name="connsiteY3" fmla="*/ 1524617 h 2776966"/>
              <a:gd name="connsiteX4" fmla="*/ 9715500 w 9715500"/>
              <a:gd name="connsiteY4" fmla="*/ 2776476 h 2776966"/>
              <a:gd name="connsiteX0" fmla="*/ 0 w 9960429"/>
              <a:gd name="connsiteY0" fmla="*/ 2749261 h 2809603"/>
              <a:gd name="connsiteX1" fmla="*/ 1926772 w 9960429"/>
              <a:gd name="connsiteY1" fmla="*/ 2368261 h 2809603"/>
              <a:gd name="connsiteX2" fmla="*/ 4942115 w 9960429"/>
              <a:gd name="connsiteY2" fmla="*/ 11505 h 2809603"/>
              <a:gd name="connsiteX3" fmla="*/ 7211785 w 9960429"/>
              <a:gd name="connsiteY3" fmla="*/ 1524617 h 2809603"/>
              <a:gd name="connsiteX4" fmla="*/ 9960429 w 9960429"/>
              <a:gd name="connsiteY4" fmla="*/ 2809134 h 2809603"/>
              <a:gd name="connsiteX0" fmla="*/ 0 w 9960429"/>
              <a:gd name="connsiteY0" fmla="*/ 1961944 h 2022286"/>
              <a:gd name="connsiteX1" fmla="*/ 1926772 w 9960429"/>
              <a:gd name="connsiteY1" fmla="*/ 1580944 h 2022286"/>
              <a:gd name="connsiteX2" fmla="*/ 4802037 w 9960429"/>
              <a:gd name="connsiteY2" fmla="*/ 29638 h 2022286"/>
              <a:gd name="connsiteX3" fmla="*/ 7211785 w 9960429"/>
              <a:gd name="connsiteY3" fmla="*/ 737300 h 2022286"/>
              <a:gd name="connsiteX4" fmla="*/ 9960429 w 9960429"/>
              <a:gd name="connsiteY4" fmla="*/ 2021817 h 2022286"/>
              <a:gd name="connsiteX0" fmla="*/ 0 w 9960429"/>
              <a:gd name="connsiteY0" fmla="*/ 1945803 h 2006315"/>
              <a:gd name="connsiteX1" fmla="*/ 1926772 w 9960429"/>
              <a:gd name="connsiteY1" fmla="*/ 1564803 h 2006315"/>
              <a:gd name="connsiteX2" fmla="*/ 4802037 w 9960429"/>
              <a:gd name="connsiteY2" fmla="*/ 13497 h 2006315"/>
              <a:gd name="connsiteX3" fmla="*/ 7192330 w 9960429"/>
              <a:gd name="connsiteY3" fmla="*/ 923495 h 2006315"/>
              <a:gd name="connsiteX4" fmla="*/ 9960429 w 9960429"/>
              <a:gd name="connsiteY4" fmla="*/ 2005676 h 2006315"/>
              <a:gd name="connsiteX0" fmla="*/ 0 w 9960429"/>
              <a:gd name="connsiteY0" fmla="*/ 1945803 h 2006224"/>
              <a:gd name="connsiteX1" fmla="*/ 1926772 w 9960429"/>
              <a:gd name="connsiteY1" fmla="*/ 1564803 h 2006224"/>
              <a:gd name="connsiteX2" fmla="*/ 4802037 w 9960429"/>
              <a:gd name="connsiteY2" fmla="*/ 13497 h 2006224"/>
              <a:gd name="connsiteX3" fmla="*/ 7192330 w 9960429"/>
              <a:gd name="connsiteY3" fmla="*/ 923495 h 2006224"/>
              <a:gd name="connsiteX4" fmla="*/ 9960429 w 9960429"/>
              <a:gd name="connsiteY4" fmla="*/ 2005676 h 2006224"/>
              <a:gd name="connsiteX0" fmla="*/ 0 w 9960429"/>
              <a:gd name="connsiteY0" fmla="*/ 1945960 h 2006381"/>
              <a:gd name="connsiteX1" fmla="*/ 1926772 w 9960429"/>
              <a:gd name="connsiteY1" fmla="*/ 1564960 h 2006381"/>
              <a:gd name="connsiteX2" fmla="*/ 4802037 w 9960429"/>
              <a:gd name="connsiteY2" fmla="*/ 13654 h 2006381"/>
              <a:gd name="connsiteX3" fmla="*/ 7192330 w 9960429"/>
              <a:gd name="connsiteY3" fmla="*/ 923652 h 2006381"/>
              <a:gd name="connsiteX4" fmla="*/ 9960429 w 9960429"/>
              <a:gd name="connsiteY4" fmla="*/ 2005833 h 2006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60429" h="2006381">
                <a:moveTo>
                  <a:pt x="0" y="1945960"/>
                </a:moveTo>
                <a:cubicBezTo>
                  <a:pt x="783772" y="1953217"/>
                  <a:pt x="1126433" y="1887011"/>
                  <a:pt x="1926772" y="1564960"/>
                </a:cubicBezTo>
                <a:cubicBezTo>
                  <a:pt x="2727111" y="1242909"/>
                  <a:pt x="3924444" y="120539"/>
                  <a:pt x="4802037" y="13654"/>
                </a:cubicBezTo>
                <a:cubicBezTo>
                  <a:pt x="5679630" y="-93231"/>
                  <a:pt x="6583804" y="447784"/>
                  <a:pt x="7192330" y="923652"/>
                </a:cubicBezTo>
                <a:cubicBezTo>
                  <a:pt x="7874092" y="1396324"/>
                  <a:pt x="9285515" y="2027605"/>
                  <a:pt x="9960429" y="2005833"/>
                </a:cubicBezTo>
              </a:path>
            </a:pathLst>
          </a:cu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725355" y="2678290"/>
            <a:ext cx="7470322" cy="2166059"/>
          </a:xfrm>
          <a:custGeom>
            <a:avLst/>
            <a:gdLst>
              <a:gd name="connsiteX0" fmla="*/ 0 w 9154886"/>
              <a:gd name="connsiteY0" fmla="*/ 0 h 10886"/>
              <a:gd name="connsiteX1" fmla="*/ 2362200 w 9154886"/>
              <a:gd name="connsiteY1" fmla="*/ 10886 h 10886"/>
              <a:gd name="connsiteX2" fmla="*/ 4593772 w 9154886"/>
              <a:gd name="connsiteY2" fmla="*/ 0 h 10886"/>
              <a:gd name="connsiteX3" fmla="*/ 6966857 w 9154886"/>
              <a:gd name="connsiteY3" fmla="*/ 0 h 10886"/>
              <a:gd name="connsiteX4" fmla="*/ 9154886 w 9154886"/>
              <a:gd name="connsiteY4" fmla="*/ 0 h 10886"/>
              <a:gd name="connsiteX0" fmla="*/ 0 w 9154886"/>
              <a:gd name="connsiteY0" fmla="*/ 0 h 21772"/>
              <a:gd name="connsiteX1" fmla="*/ 2351315 w 9154886"/>
              <a:gd name="connsiteY1" fmla="*/ 21772 h 21772"/>
              <a:gd name="connsiteX2" fmla="*/ 4593772 w 9154886"/>
              <a:gd name="connsiteY2" fmla="*/ 0 h 21772"/>
              <a:gd name="connsiteX3" fmla="*/ 6966857 w 9154886"/>
              <a:gd name="connsiteY3" fmla="*/ 0 h 21772"/>
              <a:gd name="connsiteX4" fmla="*/ 9154886 w 9154886"/>
              <a:gd name="connsiteY4" fmla="*/ 0 h 21772"/>
              <a:gd name="connsiteX0" fmla="*/ 0 w 9154886"/>
              <a:gd name="connsiteY0" fmla="*/ 0 h 21772"/>
              <a:gd name="connsiteX1" fmla="*/ 2351315 w 9154886"/>
              <a:gd name="connsiteY1" fmla="*/ 21772 h 21772"/>
              <a:gd name="connsiteX2" fmla="*/ 4593772 w 9154886"/>
              <a:gd name="connsiteY2" fmla="*/ 0 h 21772"/>
              <a:gd name="connsiteX3" fmla="*/ 6966857 w 9154886"/>
              <a:gd name="connsiteY3" fmla="*/ 0 h 21772"/>
              <a:gd name="connsiteX4" fmla="*/ 9154886 w 9154886"/>
              <a:gd name="connsiteY4" fmla="*/ 0 h 21772"/>
              <a:gd name="connsiteX0" fmla="*/ 0 w 9154886"/>
              <a:gd name="connsiteY0" fmla="*/ 1284514 h 1385498"/>
              <a:gd name="connsiteX1" fmla="*/ 2351315 w 9154886"/>
              <a:gd name="connsiteY1" fmla="*/ 1306286 h 1385498"/>
              <a:gd name="connsiteX2" fmla="*/ 4593772 w 9154886"/>
              <a:gd name="connsiteY2" fmla="*/ 1284514 h 1385498"/>
              <a:gd name="connsiteX3" fmla="*/ 6858000 w 9154886"/>
              <a:gd name="connsiteY3" fmla="*/ 0 h 1385498"/>
              <a:gd name="connsiteX4" fmla="*/ 9154886 w 9154886"/>
              <a:gd name="connsiteY4" fmla="*/ 1284514 h 1385498"/>
              <a:gd name="connsiteX0" fmla="*/ 0 w 9154886"/>
              <a:gd name="connsiteY0" fmla="*/ 1377865 h 1478849"/>
              <a:gd name="connsiteX1" fmla="*/ 2351315 w 9154886"/>
              <a:gd name="connsiteY1" fmla="*/ 1399637 h 1478849"/>
              <a:gd name="connsiteX2" fmla="*/ 4593772 w 9154886"/>
              <a:gd name="connsiteY2" fmla="*/ 1377865 h 1478849"/>
              <a:gd name="connsiteX3" fmla="*/ 6858000 w 9154886"/>
              <a:gd name="connsiteY3" fmla="*/ 93351 h 1478849"/>
              <a:gd name="connsiteX4" fmla="*/ 9154886 w 9154886"/>
              <a:gd name="connsiteY4" fmla="*/ 1377865 h 1478849"/>
              <a:gd name="connsiteX0" fmla="*/ 0 w 9154886"/>
              <a:gd name="connsiteY0" fmla="*/ 1288749 h 1877403"/>
              <a:gd name="connsiteX1" fmla="*/ 2351315 w 9154886"/>
              <a:gd name="connsiteY1" fmla="*/ 1310521 h 1877403"/>
              <a:gd name="connsiteX2" fmla="*/ 4550229 w 9154886"/>
              <a:gd name="connsiteY2" fmla="*/ 1833035 h 1877403"/>
              <a:gd name="connsiteX3" fmla="*/ 6858000 w 9154886"/>
              <a:gd name="connsiteY3" fmla="*/ 4235 h 1877403"/>
              <a:gd name="connsiteX4" fmla="*/ 9154886 w 9154886"/>
              <a:gd name="connsiteY4" fmla="*/ 1288749 h 1877403"/>
              <a:gd name="connsiteX0" fmla="*/ 0 w 9154886"/>
              <a:gd name="connsiteY0" fmla="*/ 1288749 h 1848660"/>
              <a:gd name="connsiteX1" fmla="*/ 1926772 w 9154886"/>
              <a:gd name="connsiteY1" fmla="*/ 907749 h 1848660"/>
              <a:gd name="connsiteX2" fmla="*/ 4550229 w 9154886"/>
              <a:gd name="connsiteY2" fmla="*/ 1833035 h 1848660"/>
              <a:gd name="connsiteX3" fmla="*/ 6858000 w 9154886"/>
              <a:gd name="connsiteY3" fmla="*/ 4235 h 1848660"/>
              <a:gd name="connsiteX4" fmla="*/ 9154886 w 9154886"/>
              <a:gd name="connsiteY4" fmla="*/ 1288749 h 1848660"/>
              <a:gd name="connsiteX0" fmla="*/ 0 w 9154886"/>
              <a:gd name="connsiteY0" fmla="*/ 1288749 h 1854699"/>
              <a:gd name="connsiteX1" fmla="*/ 1926772 w 9154886"/>
              <a:gd name="connsiteY1" fmla="*/ 907749 h 1854699"/>
              <a:gd name="connsiteX2" fmla="*/ 4550229 w 9154886"/>
              <a:gd name="connsiteY2" fmla="*/ 1833035 h 1854699"/>
              <a:gd name="connsiteX3" fmla="*/ 6858000 w 9154886"/>
              <a:gd name="connsiteY3" fmla="*/ 4235 h 1854699"/>
              <a:gd name="connsiteX4" fmla="*/ 9154886 w 9154886"/>
              <a:gd name="connsiteY4" fmla="*/ 1288749 h 1854699"/>
              <a:gd name="connsiteX0" fmla="*/ 0 w 9154886"/>
              <a:gd name="connsiteY0" fmla="*/ 1484189 h 2058385"/>
              <a:gd name="connsiteX1" fmla="*/ 1926772 w 9154886"/>
              <a:gd name="connsiteY1" fmla="*/ 1103189 h 2058385"/>
              <a:gd name="connsiteX2" fmla="*/ 4550229 w 9154886"/>
              <a:gd name="connsiteY2" fmla="*/ 2028475 h 2058385"/>
              <a:gd name="connsiteX3" fmla="*/ 7282543 w 9154886"/>
              <a:gd name="connsiteY3" fmla="*/ 3732 h 2058385"/>
              <a:gd name="connsiteX4" fmla="*/ 9154886 w 9154886"/>
              <a:gd name="connsiteY4" fmla="*/ 1484189 h 2058385"/>
              <a:gd name="connsiteX0" fmla="*/ 0 w 9154886"/>
              <a:gd name="connsiteY0" fmla="*/ 1481852 h 1834615"/>
              <a:gd name="connsiteX1" fmla="*/ 1926772 w 9154886"/>
              <a:gd name="connsiteY1" fmla="*/ 1100852 h 1834615"/>
              <a:gd name="connsiteX2" fmla="*/ 4463143 w 9154886"/>
              <a:gd name="connsiteY2" fmla="*/ 1808424 h 1834615"/>
              <a:gd name="connsiteX3" fmla="*/ 7282543 w 9154886"/>
              <a:gd name="connsiteY3" fmla="*/ 1395 h 1834615"/>
              <a:gd name="connsiteX4" fmla="*/ 9154886 w 9154886"/>
              <a:gd name="connsiteY4" fmla="*/ 1481852 h 1834615"/>
              <a:gd name="connsiteX0" fmla="*/ 0 w 9154886"/>
              <a:gd name="connsiteY0" fmla="*/ 2726386 h 2733445"/>
              <a:gd name="connsiteX1" fmla="*/ 1926772 w 9154886"/>
              <a:gd name="connsiteY1" fmla="*/ 2345386 h 2733445"/>
              <a:gd name="connsiteX2" fmla="*/ 4365172 w 9154886"/>
              <a:gd name="connsiteY2" fmla="*/ 15844 h 2733445"/>
              <a:gd name="connsiteX3" fmla="*/ 7282543 w 9154886"/>
              <a:gd name="connsiteY3" fmla="*/ 1245929 h 2733445"/>
              <a:gd name="connsiteX4" fmla="*/ 9154886 w 9154886"/>
              <a:gd name="connsiteY4" fmla="*/ 2726386 h 2733445"/>
              <a:gd name="connsiteX0" fmla="*/ 0 w 9154886"/>
              <a:gd name="connsiteY0" fmla="*/ 2721386 h 2728445"/>
              <a:gd name="connsiteX1" fmla="*/ 1926772 w 9154886"/>
              <a:gd name="connsiteY1" fmla="*/ 2340386 h 2728445"/>
              <a:gd name="connsiteX2" fmla="*/ 4365172 w 9154886"/>
              <a:gd name="connsiteY2" fmla="*/ 10844 h 2728445"/>
              <a:gd name="connsiteX3" fmla="*/ 7233557 w 9154886"/>
              <a:gd name="connsiteY3" fmla="*/ 1398771 h 2728445"/>
              <a:gd name="connsiteX4" fmla="*/ 9154886 w 9154886"/>
              <a:gd name="connsiteY4" fmla="*/ 2721386 h 2728445"/>
              <a:gd name="connsiteX0" fmla="*/ 0 w 9154886"/>
              <a:gd name="connsiteY0" fmla="*/ 2721386 h 2728445"/>
              <a:gd name="connsiteX1" fmla="*/ 1926772 w 9154886"/>
              <a:gd name="connsiteY1" fmla="*/ 2340386 h 2728445"/>
              <a:gd name="connsiteX2" fmla="*/ 4365172 w 9154886"/>
              <a:gd name="connsiteY2" fmla="*/ 10844 h 2728445"/>
              <a:gd name="connsiteX3" fmla="*/ 7233557 w 9154886"/>
              <a:gd name="connsiteY3" fmla="*/ 1398771 h 2728445"/>
              <a:gd name="connsiteX4" fmla="*/ 9154886 w 9154886"/>
              <a:gd name="connsiteY4" fmla="*/ 2721386 h 2728445"/>
              <a:gd name="connsiteX0" fmla="*/ 0 w 9154886"/>
              <a:gd name="connsiteY0" fmla="*/ 2723946 h 2731005"/>
              <a:gd name="connsiteX1" fmla="*/ 1926772 w 9154886"/>
              <a:gd name="connsiteY1" fmla="*/ 2342946 h 2731005"/>
              <a:gd name="connsiteX2" fmla="*/ 4365172 w 9154886"/>
              <a:gd name="connsiteY2" fmla="*/ 13404 h 2731005"/>
              <a:gd name="connsiteX3" fmla="*/ 7233557 w 9154886"/>
              <a:gd name="connsiteY3" fmla="*/ 1401331 h 2731005"/>
              <a:gd name="connsiteX4" fmla="*/ 9154886 w 9154886"/>
              <a:gd name="connsiteY4" fmla="*/ 2723946 h 2731005"/>
              <a:gd name="connsiteX0" fmla="*/ 0 w 9154886"/>
              <a:gd name="connsiteY0" fmla="*/ 2725184 h 2732243"/>
              <a:gd name="connsiteX1" fmla="*/ 1926772 w 9154886"/>
              <a:gd name="connsiteY1" fmla="*/ 2344184 h 2732243"/>
              <a:gd name="connsiteX2" fmla="*/ 4365172 w 9154886"/>
              <a:gd name="connsiteY2" fmla="*/ 14642 h 2732243"/>
              <a:gd name="connsiteX3" fmla="*/ 7233557 w 9154886"/>
              <a:gd name="connsiteY3" fmla="*/ 1402569 h 2732243"/>
              <a:gd name="connsiteX4" fmla="*/ 9154886 w 9154886"/>
              <a:gd name="connsiteY4" fmla="*/ 2725184 h 2732243"/>
              <a:gd name="connsiteX0" fmla="*/ 0 w 9154886"/>
              <a:gd name="connsiteY0" fmla="*/ 2726025 h 2733084"/>
              <a:gd name="connsiteX1" fmla="*/ 1926772 w 9154886"/>
              <a:gd name="connsiteY1" fmla="*/ 2345025 h 2733084"/>
              <a:gd name="connsiteX2" fmla="*/ 4365172 w 9154886"/>
              <a:gd name="connsiteY2" fmla="*/ 15483 h 2733084"/>
              <a:gd name="connsiteX3" fmla="*/ 7233557 w 9154886"/>
              <a:gd name="connsiteY3" fmla="*/ 1403410 h 2733084"/>
              <a:gd name="connsiteX4" fmla="*/ 9154886 w 9154886"/>
              <a:gd name="connsiteY4" fmla="*/ 2726025 h 2733084"/>
              <a:gd name="connsiteX0" fmla="*/ 0 w 9154886"/>
              <a:gd name="connsiteY0" fmla="*/ 2722294 h 2729353"/>
              <a:gd name="connsiteX1" fmla="*/ 1926772 w 9154886"/>
              <a:gd name="connsiteY1" fmla="*/ 2341294 h 2729353"/>
              <a:gd name="connsiteX2" fmla="*/ 4365172 w 9154886"/>
              <a:gd name="connsiteY2" fmla="*/ 11752 h 2729353"/>
              <a:gd name="connsiteX3" fmla="*/ 7211785 w 9154886"/>
              <a:gd name="connsiteY3" fmla="*/ 1497650 h 2729353"/>
              <a:gd name="connsiteX4" fmla="*/ 9154886 w 9154886"/>
              <a:gd name="connsiteY4" fmla="*/ 2722294 h 2729353"/>
              <a:gd name="connsiteX0" fmla="*/ 0 w 9154886"/>
              <a:gd name="connsiteY0" fmla="*/ 2749261 h 2756967"/>
              <a:gd name="connsiteX1" fmla="*/ 1926772 w 9154886"/>
              <a:gd name="connsiteY1" fmla="*/ 2368261 h 2756967"/>
              <a:gd name="connsiteX2" fmla="*/ 4942115 w 9154886"/>
              <a:gd name="connsiteY2" fmla="*/ 11505 h 2756967"/>
              <a:gd name="connsiteX3" fmla="*/ 7211785 w 9154886"/>
              <a:gd name="connsiteY3" fmla="*/ 1524617 h 2756967"/>
              <a:gd name="connsiteX4" fmla="*/ 9154886 w 9154886"/>
              <a:gd name="connsiteY4" fmla="*/ 2749261 h 2756967"/>
              <a:gd name="connsiteX0" fmla="*/ 0 w 9715500"/>
              <a:gd name="connsiteY0" fmla="*/ 2749261 h 2776966"/>
              <a:gd name="connsiteX1" fmla="*/ 1926772 w 9715500"/>
              <a:gd name="connsiteY1" fmla="*/ 2368261 h 2776966"/>
              <a:gd name="connsiteX2" fmla="*/ 4942115 w 9715500"/>
              <a:gd name="connsiteY2" fmla="*/ 11505 h 2776966"/>
              <a:gd name="connsiteX3" fmla="*/ 7211785 w 9715500"/>
              <a:gd name="connsiteY3" fmla="*/ 1524617 h 2776966"/>
              <a:gd name="connsiteX4" fmla="*/ 9715500 w 9715500"/>
              <a:gd name="connsiteY4" fmla="*/ 2776476 h 2776966"/>
              <a:gd name="connsiteX0" fmla="*/ 0 w 9960429"/>
              <a:gd name="connsiteY0" fmla="*/ 2749261 h 2809603"/>
              <a:gd name="connsiteX1" fmla="*/ 1926772 w 9960429"/>
              <a:gd name="connsiteY1" fmla="*/ 2368261 h 2809603"/>
              <a:gd name="connsiteX2" fmla="*/ 4942115 w 9960429"/>
              <a:gd name="connsiteY2" fmla="*/ 11505 h 2809603"/>
              <a:gd name="connsiteX3" fmla="*/ 7211785 w 9960429"/>
              <a:gd name="connsiteY3" fmla="*/ 1524617 h 2809603"/>
              <a:gd name="connsiteX4" fmla="*/ 9960429 w 9960429"/>
              <a:gd name="connsiteY4" fmla="*/ 2809134 h 2809603"/>
              <a:gd name="connsiteX0" fmla="*/ 0 w 9960429"/>
              <a:gd name="connsiteY0" fmla="*/ 2568264 h 2628606"/>
              <a:gd name="connsiteX1" fmla="*/ 1926772 w 9960429"/>
              <a:gd name="connsiteY1" fmla="*/ 2187264 h 2628606"/>
              <a:gd name="connsiteX2" fmla="*/ 2957672 w 9960429"/>
              <a:gd name="connsiteY2" fmla="*/ 13388 h 2628606"/>
              <a:gd name="connsiteX3" fmla="*/ 7211785 w 9960429"/>
              <a:gd name="connsiteY3" fmla="*/ 1343620 h 2628606"/>
              <a:gd name="connsiteX4" fmla="*/ 9960429 w 9960429"/>
              <a:gd name="connsiteY4" fmla="*/ 2628137 h 2628606"/>
              <a:gd name="connsiteX0" fmla="*/ 0 w 9960429"/>
              <a:gd name="connsiteY0" fmla="*/ 2557571 h 2617913"/>
              <a:gd name="connsiteX1" fmla="*/ 1506537 w 9960429"/>
              <a:gd name="connsiteY1" fmla="*/ 1686297 h 2617913"/>
              <a:gd name="connsiteX2" fmla="*/ 2957672 w 9960429"/>
              <a:gd name="connsiteY2" fmla="*/ 2695 h 2617913"/>
              <a:gd name="connsiteX3" fmla="*/ 7211785 w 9960429"/>
              <a:gd name="connsiteY3" fmla="*/ 1332927 h 2617913"/>
              <a:gd name="connsiteX4" fmla="*/ 9960429 w 9960429"/>
              <a:gd name="connsiteY4" fmla="*/ 2617444 h 2617913"/>
              <a:gd name="connsiteX0" fmla="*/ 0 w 9960429"/>
              <a:gd name="connsiteY0" fmla="*/ 2557571 h 2617913"/>
              <a:gd name="connsiteX1" fmla="*/ 1506537 w 9960429"/>
              <a:gd name="connsiteY1" fmla="*/ 1686297 h 2617913"/>
              <a:gd name="connsiteX2" fmla="*/ 2957672 w 9960429"/>
              <a:gd name="connsiteY2" fmla="*/ 2695 h 2617913"/>
              <a:gd name="connsiteX3" fmla="*/ 7211785 w 9960429"/>
              <a:gd name="connsiteY3" fmla="*/ 1332927 h 2617913"/>
              <a:gd name="connsiteX4" fmla="*/ 9960429 w 9960429"/>
              <a:gd name="connsiteY4" fmla="*/ 2617444 h 2617913"/>
              <a:gd name="connsiteX0" fmla="*/ 0 w 9960429"/>
              <a:gd name="connsiteY0" fmla="*/ 2556614 h 2619943"/>
              <a:gd name="connsiteX1" fmla="*/ 1506537 w 9960429"/>
              <a:gd name="connsiteY1" fmla="*/ 1685340 h 2619943"/>
              <a:gd name="connsiteX2" fmla="*/ 2957672 w 9960429"/>
              <a:gd name="connsiteY2" fmla="*/ 1738 h 2619943"/>
              <a:gd name="connsiteX3" fmla="*/ 6005556 w 9960429"/>
              <a:gd name="connsiteY3" fmla="*/ 2005124 h 2619943"/>
              <a:gd name="connsiteX4" fmla="*/ 9960429 w 9960429"/>
              <a:gd name="connsiteY4" fmla="*/ 2616487 h 2619943"/>
              <a:gd name="connsiteX0" fmla="*/ 0 w 9960429"/>
              <a:gd name="connsiteY0" fmla="*/ 2596575 h 2659904"/>
              <a:gd name="connsiteX1" fmla="*/ 1506537 w 9960429"/>
              <a:gd name="connsiteY1" fmla="*/ 1725301 h 2659904"/>
              <a:gd name="connsiteX2" fmla="*/ 2957672 w 9960429"/>
              <a:gd name="connsiteY2" fmla="*/ 41699 h 2659904"/>
              <a:gd name="connsiteX3" fmla="*/ 6005556 w 9960429"/>
              <a:gd name="connsiteY3" fmla="*/ 2045085 h 2659904"/>
              <a:gd name="connsiteX4" fmla="*/ 9960429 w 9960429"/>
              <a:gd name="connsiteY4" fmla="*/ 2656448 h 2659904"/>
              <a:gd name="connsiteX0" fmla="*/ 0 w 9960429"/>
              <a:gd name="connsiteY0" fmla="*/ 2829764 h 2893093"/>
              <a:gd name="connsiteX1" fmla="*/ 1506537 w 9960429"/>
              <a:gd name="connsiteY1" fmla="*/ 1958490 h 2893093"/>
              <a:gd name="connsiteX2" fmla="*/ 2763119 w 9960429"/>
              <a:gd name="connsiteY2" fmla="*/ 37533 h 2893093"/>
              <a:gd name="connsiteX3" fmla="*/ 6005556 w 9960429"/>
              <a:gd name="connsiteY3" fmla="*/ 2278274 h 2893093"/>
              <a:gd name="connsiteX4" fmla="*/ 9960429 w 9960429"/>
              <a:gd name="connsiteY4" fmla="*/ 2889637 h 2893093"/>
              <a:gd name="connsiteX0" fmla="*/ 0 w 9960429"/>
              <a:gd name="connsiteY0" fmla="*/ 2829764 h 2891298"/>
              <a:gd name="connsiteX1" fmla="*/ 1506537 w 9960429"/>
              <a:gd name="connsiteY1" fmla="*/ 1958490 h 2891298"/>
              <a:gd name="connsiteX2" fmla="*/ 2763119 w 9960429"/>
              <a:gd name="connsiteY2" fmla="*/ 37533 h 2891298"/>
              <a:gd name="connsiteX3" fmla="*/ 6005556 w 9960429"/>
              <a:gd name="connsiteY3" fmla="*/ 2278274 h 2891298"/>
              <a:gd name="connsiteX4" fmla="*/ 9960429 w 9960429"/>
              <a:gd name="connsiteY4" fmla="*/ 2889637 h 2891298"/>
              <a:gd name="connsiteX0" fmla="*/ 0 w 9960429"/>
              <a:gd name="connsiteY0" fmla="*/ 2792934 h 2853972"/>
              <a:gd name="connsiteX1" fmla="*/ 1506537 w 9960429"/>
              <a:gd name="connsiteY1" fmla="*/ 1921660 h 2853972"/>
              <a:gd name="connsiteX2" fmla="*/ 2763119 w 9960429"/>
              <a:gd name="connsiteY2" fmla="*/ 703 h 2853972"/>
              <a:gd name="connsiteX3" fmla="*/ 6048358 w 9960429"/>
              <a:gd name="connsiteY3" fmla="*/ 2148058 h 2853972"/>
              <a:gd name="connsiteX4" fmla="*/ 9960429 w 9960429"/>
              <a:gd name="connsiteY4" fmla="*/ 2852807 h 2853972"/>
              <a:gd name="connsiteX0" fmla="*/ 0 w 9960429"/>
              <a:gd name="connsiteY0" fmla="*/ 2792464 h 2853223"/>
              <a:gd name="connsiteX1" fmla="*/ 1506537 w 9960429"/>
              <a:gd name="connsiteY1" fmla="*/ 1921190 h 2853223"/>
              <a:gd name="connsiteX2" fmla="*/ 2763119 w 9960429"/>
              <a:gd name="connsiteY2" fmla="*/ 233 h 2853223"/>
              <a:gd name="connsiteX3" fmla="*/ 6118397 w 9960429"/>
              <a:gd name="connsiteY3" fmla="*/ 2050311 h 2853223"/>
              <a:gd name="connsiteX4" fmla="*/ 9960429 w 9960429"/>
              <a:gd name="connsiteY4" fmla="*/ 2852337 h 2853223"/>
              <a:gd name="connsiteX0" fmla="*/ 0 w 9960429"/>
              <a:gd name="connsiteY0" fmla="*/ 2792464 h 2853223"/>
              <a:gd name="connsiteX1" fmla="*/ 1506537 w 9960429"/>
              <a:gd name="connsiteY1" fmla="*/ 1921190 h 2853223"/>
              <a:gd name="connsiteX2" fmla="*/ 2763119 w 9960429"/>
              <a:gd name="connsiteY2" fmla="*/ 233 h 2853223"/>
              <a:gd name="connsiteX3" fmla="*/ 6118397 w 9960429"/>
              <a:gd name="connsiteY3" fmla="*/ 2050311 h 2853223"/>
              <a:gd name="connsiteX4" fmla="*/ 9960429 w 9960429"/>
              <a:gd name="connsiteY4" fmla="*/ 2852337 h 2853223"/>
              <a:gd name="connsiteX0" fmla="*/ 0 w 9960429"/>
              <a:gd name="connsiteY0" fmla="*/ 2827478 h 2888237"/>
              <a:gd name="connsiteX1" fmla="*/ 1506537 w 9960429"/>
              <a:gd name="connsiteY1" fmla="*/ 1956204 h 2888237"/>
              <a:gd name="connsiteX2" fmla="*/ 3175572 w 9960429"/>
              <a:gd name="connsiteY2" fmla="*/ 228 h 2888237"/>
              <a:gd name="connsiteX3" fmla="*/ 6118397 w 9960429"/>
              <a:gd name="connsiteY3" fmla="*/ 2085325 h 2888237"/>
              <a:gd name="connsiteX4" fmla="*/ 9960429 w 9960429"/>
              <a:gd name="connsiteY4" fmla="*/ 2887351 h 2888237"/>
              <a:gd name="connsiteX0" fmla="*/ 0 w 9960429"/>
              <a:gd name="connsiteY0" fmla="*/ 2827651 h 2888515"/>
              <a:gd name="connsiteX1" fmla="*/ 1506537 w 9960429"/>
              <a:gd name="connsiteY1" fmla="*/ 1956377 h 2888515"/>
              <a:gd name="connsiteX2" fmla="*/ 3175572 w 9960429"/>
              <a:gd name="connsiteY2" fmla="*/ 401 h 2888515"/>
              <a:gd name="connsiteX3" fmla="*/ 6098942 w 9960429"/>
              <a:gd name="connsiteY3" fmla="*/ 2128300 h 2888515"/>
              <a:gd name="connsiteX4" fmla="*/ 9960429 w 9960429"/>
              <a:gd name="connsiteY4" fmla="*/ 2887524 h 2888515"/>
              <a:gd name="connsiteX0" fmla="*/ 0 w 9960429"/>
              <a:gd name="connsiteY0" fmla="*/ 2827651 h 2888515"/>
              <a:gd name="connsiteX1" fmla="*/ 1506537 w 9960429"/>
              <a:gd name="connsiteY1" fmla="*/ 1956377 h 2888515"/>
              <a:gd name="connsiteX2" fmla="*/ 3175572 w 9960429"/>
              <a:gd name="connsiteY2" fmla="*/ 401 h 2888515"/>
              <a:gd name="connsiteX3" fmla="*/ 6098942 w 9960429"/>
              <a:gd name="connsiteY3" fmla="*/ 2128300 h 2888515"/>
              <a:gd name="connsiteX4" fmla="*/ 9960429 w 9960429"/>
              <a:gd name="connsiteY4" fmla="*/ 2887524 h 2888515"/>
              <a:gd name="connsiteX0" fmla="*/ 0 w 9960429"/>
              <a:gd name="connsiteY0" fmla="*/ 2840322 h 2901186"/>
              <a:gd name="connsiteX1" fmla="*/ 1506537 w 9960429"/>
              <a:gd name="connsiteY1" fmla="*/ 1969048 h 2901186"/>
              <a:gd name="connsiteX2" fmla="*/ 3175572 w 9960429"/>
              <a:gd name="connsiteY2" fmla="*/ 13072 h 2901186"/>
              <a:gd name="connsiteX3" fmla="*/ 6098942 w 9960429"/>
              <a:gd name="connsiteY3" fmla="*/ 2140971 h 2901186"/>
              <a:gd name="connsiteX4" fmla="*/ 9960429 w 9960429"/>
              <a:gd name="connsiteY4" fmla="*/ 2900195 h 2901186"/>
              <a:gd name="connsiteX0" fmla="*/ 0 w 9960429"/>
              <a:gd name="connsiteY0" fmla="*/ 2838284 h 2899148"/>
              <a:gd name="connsiteX1" fmla="*/ 1506537 w 9960429"/>
              <a:gd name="connsiteY1" fmla="*/ 1967010 h 2899148"/>
              <a:gd name="connsiteX2" fmla="*/ 3175572 w 9960429"/>
              <a:gd name="connsiteY2" fmla="*/ 11034 h 2899148"/>
              <a:gd name="connsiteX3" fmla="*/ 6098942 w 9960429"/>
              <a:gd name="connsiteY3" fmla="*/ 2138933 h 2899148"/>
              <a:gd name="connsiteX4" fmla="*/ 9960429 w 9960429"/>
              <a:gd name="connsiteY4" fmla="*/ 2898157 h 2899148"/>
              <a:gd name="connsiteX0" fmla="*/ 0 w 9960429"/>
              <a:gd name="connsiteY0" fmla="*/ 2838284 h 2899148"/>
              <a:gd name="connsiteX1" fmla="*/ 1506537 w 9960429"/>
              <a:gd name="connsiteY1" fmla="*/ 1967010 h 2899148"/>
              <a:gd name="connsiteX2" fmla="*/ 3175572 w 9960429"/>
              <a:gd name="connsiteY2" fmla="*/ 11034 h 2899148"/>
              <a:gd name="connsiteX3" fmla="*/ 6098942 w 9960429"/>
              <a:gd name="connsiteY3" fmla="*/ 2138933 h 2899148"/>
              <a:gd name="connsiteX4" fmla="*/ 9960429 w 9960429"/>
              <a:gd name="connsiteY4" fmla="*/ 2898157 h 2899148"/>
              <a:gd name="connsiteX0" fmla="*/ 0 w 9960429"/>
              <a:gd name="connsiteY0" fmla="*/ 2827383 h 2888079"/>
              <a:gd name="connsiteX1" fmla="*/ 1506537 w 9960429"/>
              <a:gd name="connsiteY1" fmla="*/ 1956109 h 2888079"/>
              <a:gd name="connsiteX2" fmla="*/ 3175572 w 9960429"/>
              <a:gd name="connsiteY2" fmla="*/ 133 h 2888079"/>
              <a:gd name="connsiteX3" fmla="*/ 6188436 w 9960429"/>
              <a:gd name="connsiteY3" fmla="*/ 2054102 h 2888079"/>
              <a:gd name="connsiteX4" fmla="*/ 9960429 w 9960429"/>
              <a:gd name="connsiteY4" fmla="*/ 2887256 h 2888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60429" h="2888079">
                <a:moveTo>
                  <a:pt x="0" y="2827383"/>
                </a:moveTo>
                <a:cubicBezTo>
                  <a:pt x="783772" y="2834640"/>
                  <a:pt x="977275" y="2427317"/>
                  <a:pt x="1506537" y="1956109"/>
                </a:cubicBezTo>
                <a:cubicBezTo>
                  <a:pt x="2035799" y="1484901"/>
                  <a:pt x="2395256" y="-16199"/>
                  <a:pt x="3175572" y="133"/>
                </a:cubicBezTo>
                <a:cubicBezTo>
                  <a:pt x="3955888" y="16465"/>
                  <a:pt x="5027379" y="1375900"/>
                  <a:pt x="6188436" y="2054102"/>
                </a:cubicBezTo>
                <a:cubicBezTo>
                  <a:pt x="6967474" y="2495644"/>
                  <a:pt x="9285515" y="2909028"/>
                  <a:pt x="9960429" y="2887256"/>
                </a:cubicBezTo>
              </a:path>
            </a:pathLst>
          </a:cu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92508" y="2268756"/>
            <a:ext cx="370684" cy="1075198"/>
          </a:xfrm>
          <a:prstGeom prst="rect">
            <a:avLst/>
          </a:prstGeom>
          <a:solidFill>
            <a:schemeClr val="bg1">
              <a:lumMod val="75000"/>
              <a:alpha val="59000"/>
            </a:schemeClr>
          </a:solidFill>
          <a:ln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TextBox 26"/>
          <p:cNvSpPr txBox="1"/>
          <p:nvPr/>
        </p:nvSpPr>
        <p:spPr>
          <a:xfrm>
            <a:off x="6315197" y="2791818"/>
            <a:ext cx="89319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Base Load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1284904" y="2739982"/>
            <a:ext cx="1160441" cy="300082"/>
            <a:chOff x="1689140" y="2233574"/>
            <a:chExt cx="1547254" cy="400109"/>
          </a:xfrm>
        </p:grpSpPr>
        <p:sp>
          <p:nvSpPr>
            <p:cNvPr id="26" name="TextBox 25"/>
            <p:cNvSpPr txBox="1"/>
            <p:nvPr/>
          </p:nvSpPr>
          <p:spPr>
            <a:xfrm>
              <a:off x="1689140" y="2233574"/>
              <a:ext cx="959836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Storage</a:t>
              </a: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>
              <a:off x="2561845" y="2454017"/>
              <a:ext cx="674549" cy="156322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4595648" y="1988969"/>
            <a:ext cx="1276100" cy="595250"/>
            <a:chOff x="6127531" y="1508959"/>
            <a:chExt cx="1701466" cy="793666"/>
          </a:xfrm>
        </p:grpSpPr>
        <p:sp>
          <p:nvSpPr>
            <p:cNvPr id="29" name="TextBox 28"/>
            <p:cNvSpPr txBox="1"/>
            <p:nvPr/>
          </p:nvSpPr>
          <p:spPr>
            <a:xfrm>
              <a:off x="7183093" y="1508959"/>
              <a:ext cx="645904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ADR</a:t>
              </a:r>
            </a:p>
          </p:txBody>
        </p:sp>
        <p:cxnSp>
          <p:nvCxnSpPr>
            <p:cNvPr id="34" name="Straight Arrow Connector 33"/>
            <p:cNvCxnSpPr>
              <a:stCxn id="29" idx="1"/>
            </p:cNvCxnSpPr>
            <p:nvPr/>
          </p:nvCxnSpPr>
          <p:spPr>
            <a:xfrm flipH="1">
              <a:off x="6127531" y="1709013"/>
              <a:ext cx="1055562" cy="593612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Straight Arrow Connector 35"/>
          <p:cNvCxnSpPr/>
          <p:nvPr/>
        </p:nvCxnSpPr>
        <p:spPr>
          <a:xfrm flipH="1">
            <a:off x="5920077" y="2970038"/>
            <a:ext cx="360943" cy="180619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>
            <a:off x="1861873" y="3255685"/>
            <a:ext cx="2615663" cy="1737886"/>
            <a:chOff x="2466934" y="3182349"/>
            <a:chExt cx="3487550" cy="2317181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2466934" y="5275990"/>
              <a:ext cx="3487550" cy="318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5688735" y="3182349"/>
              <a:ext cx="15565" cy="2317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5612860" y="3223968"/>
              <a:ext cx="182880" cy="18466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5612860" y="5199569"/>
              <a:ext cx="182880" cy="18466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4549945" y="3425400"/>
            <a:ext cx="1800855" cy="1448304"/>
            <a:chOff x="6066591" y="3424199"/>
            <a:chExt cx="2401140" cy="1931072"/>
          </a:xfrm>
        </p:grpSpPr>
        <p:sp>
          <p:nvSpPr>
            <p:cNvPr id="30" name="TextBox 29"/>
            <p:cNvSpPr txBox="1"/>
            <p:nvPr/>
          </p:nvSpPr>
          <p:spPr>
            <a:xfrm>
              <a:off x="7131381" y="4955162"/>
              <a:ext cx="1336350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Load Factor</a:t>
              </a:r>
            </a:p>
          </p:txBody>
        </p:sp>
        <p:cxnSp>
          <p:nvCxnSpPr>
            <p:cNvPr id="44" name="Straight Arrow Connector 43"/>
            <p:cNvCxnSpPr>
              <a:stCxn id="30" idx="1"/>
              <a:endCxn id="53" idx="1"/>
            </p:cNvCxnSpPr>
            <p:nvPr/>
          </p:nvCxnSpPr>
          <p:spPr>
            <a:xfrm flipH="1" flipV="1">
              <a:off x="6409112" y="4373440"/>
              <a:ext cx="722269" cy="781776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ight Brace 52"/>
            <p:cNvSpPr/>
            <p:nvPr/>
          </p:nvSpPr>
          <p:spPr>
            <a:xfrm>
              <a:off x="6066591" y="3424199"/>
              <a:ext cx="342521" cy="1898483"/>
            </a:xfrm>
            <a:prstGeom prst="rightBrace">
              <a:avLst>
                <a:gd name="adj1" fmla="val 36405"/>
                <a:gd name="adj2" fmla="val 50000"/>
              </a:avLst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813500" y="4434813"/>
            <a:ext cx="2325048" cy="873394"/>
            <a:chOff x="1084666" y="4770086"/>
            <a:chExt cx="3100064" cy="1164525"/>
          </a:xfrm>
        </p:grpSpPr>
        <p:sp>
          <p:nvSpPr>
            <p:cNvPr id="31" name="TextBox 30"/>
            <p:cNvSpPr txBox="1"/>
            <p:nvPr/>
          </p:nvSpPr>
          <p:spPr>
            <a:xfrm>
              <a:off x="2354486" y="5534502"/>
              <a:ext cx="1830244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Energy Efficiency</a:t>
              </a:r>
            </a:p>
          </p:txBody>
        </p:sp>
        <p:cxnSp>
          <p:nvCxnSpPr>
            <p:cNvPr id="33" name="Straight Arrow Connector 32"/>
            <p:cNvCxnSpPr>
              <a:stCxn id="31" idx="1"/>
              <a:endCxn id="57" idx="1"/>
            </p:cNvCxnSpPr>
            <p:nvPr/>
          </p:nvCxnSpPr>
          <p:spPr>
            <a:xfrm flipH="1" flipV="1">
              <a:off x="1427187" y="4972379"/>
              <a:ext cx="927299" cy="762177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ight Brace 56"/>
            <p:cNvSpPr/>
            <p:nvPr/>
          </p:nvSpPr>
          <p:spPr>
            <a:xfrm>
              <a:off x="1084666" y="4770086"/>
              <a:ext cx="342521" cy="404587"/>
            </a:xfrm>
            <a:prstGeom prst="rightBrace">
              <a:avLst>
                <a:gd name="adj1" fmla="val 36405"/>
                <a:gd name="adj2" fmla="val 50000"/>
              </a:avLst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087527" y="1300843"/>
            <a:ext cx="2308778" cy="730195"/>
            <a:chOff x="4116702" y="591457"/>
            <a:chExt cx="3078371" cy="973593"/>
          </a:xfrm>
        </p:grpSpPr>
        <p:sp>
          <p:nvSpPr>
            <p:cNvPr id="28" name="TextBox 27"/>
            <p:cNvSpPr txBox="1"/>
            <p:nvPr/>
          </p:nvSpPr>
          <p:spPr>
            <a:xfrm>
              <a:off x="6021589" y="591457"/>
              <a:ext cx="1173484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Peak Shift</a:t>
              </a:r>
            </a:p>
          </p:txBody>
        </p:sp>
        <p:cxnSp>
          <p:nvCxnSpPr>
            <p:cNvPr id="35" name="Straight Arrow Connector 34"/>
            <p:cNvCxnSpPr>
              <a:stCxn id="28" idx="1"/>
              <a:endCxn id="63" idx="1"/>
            </p:cNvCxnSpPr>
            <p:nvPr/>
          </p:nvCxnSpPr>
          <p:spPr>
            <a:xfrm flipH="1">
              <a:off x="5091647" y="791512"/>
              <a:ext cx="929941" cy="431017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ight Brace 62"/>
            <p:cNvSpPr/>
            <p:nvPr/>
          </p:nvSpPr>
          <p:spPr>
            <a:xfrm rot="16200000">
              <a:off x="4920386" y="418845"/>
              <a:ext cx="342521" cy="1949889"/>
            </a:xfrm>
            <a:prstGeom prst="rightBrace">
              <a:avLst>
                <a:gd name="adj1" fmla="val 36405"/>
                <a:gd name="adj2" fmla="val 50000"/>
              </a:avLst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14202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  <p:bldP spid="23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53" y="1252420"/>
            <a:ext cx="3670585" cy="55049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648" y="1252420"/>
            <a:ext cx="3668852" cy="5504911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                                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57ECEA-DE9C-48AE-A8F8-5D8358253ED0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71500" y="598446"/>
            <a:ext cx="8001000" cy="653974"/>
          </a:xfrm>
        </p:spPr>
        <p:txBody>
          <a:bodyPr>
            <a:normAutofit fontScale="90000"/>
          </a:bodyPr>
          <a:lstStyle/>
          <a:p>
            <a:r>
              <a:rPr lang="en-US" dirty="0"/>
              <a:t>Climate Change: Melting Glaciers</a:t>
            </a:r>
          </a:p>
        </p:txBody>
      </p:sp>
    </p:spTree>
    <p:extLst>
      <p:ext uri="{BB962C8B-B14F-4D97-AF65-F5344CB8AC3E}">
        <p14:creationId xmlns:p14="http://schemas.microsoft.com/office/powerpoint/2010/main" val="38860716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40" b="-122"/>
          <a:stretch/>
        </p:blipFill>
        <p:spPr bwMode="auto">
          <a:xfrm>
            <a:off x="922182" y="1582007"/>
            <a:ext cx="7569473" cy="38067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7" t="41365" r="24398" b="35984"/>
          <a:stretch/>
        </p:blipFill>
        <p:spPr>
          <a:xfrm>
            <a:off x="1750146" y="1807520"/>
            <a:ext cx="7335803" cy="2635285"/>
          </a:xfrm>
          <a:prstGeom prst="rect">
            <a:avLst/>
          </a:prstGeom>
        </p:spPr>
      </p:pic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658182" y="857250"/>
            <a:ext cx="7886700" cy="817054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b="1" dirty="0">
                <a:solidFill>
                  <a:srgbClr val="006F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Teaching the Duck to Fly”</a:t>
            </a:r>
          </a:p>
        </p:txBody>
      </p:sp>
    </p:spTree>
    <p:extLst>
      <p:ext uri="{BB962C8B-B14F-4D97-AF65-F5344CB8AC3E}">
        <p14:creationId xmlns:p14="http://schemas.microsoft.com/office/powerpoint/2010/main" val="109260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33643"/>
            <a:ext cx="7886700" cy="1929539"/>
          </a:xfrm>
        </p:spPr>
        <p:txBody>
          <a:bodyPr/>
          <a:lstStyle/>
          <a:p>
            <a:r>
              <a:rPr lang="en-US" dirty="0"/>
              <a:t>Seasonal variation</a:t>
            </a:r>
          </a:p>
        </p:txBody>
      </p:sp>
    </p:spTree>
    <p:extLst>
      <p:ext uri="{BB962C8B-B14F-4D97-AF65-F5344CB8AC3E}">
        <p14:creationId xmlns:p14="http://schemas.microsoft.com/office/powerpoint/2010/main" val="23821371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2" descr="3-D ch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2700" y="2434133"/>
            <a:ext cx="5023483" cy="3351643"/>
          </a:xfrm>
          <a:prstGeom prst="roundRect">
            <a:avLst>
              <a:gd name="adj" fmla="val 1340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Rectangle 7"/>
          <p:cNvSpPr>
            <a:spLocks noGrp="1" noChangeArrowheads="1"/>
          </p:cNvSpPr>
          <p:nvPr>
            <p:ph type="title"/>
          </p:nvPr>
        </p:nvSpPr>
        <p:spPr>
          <a:xfrm>
            <a:off x="279400" y="1170517"/>
            <a:ext cx="8712200" cy="85725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700" b="1" dirty="0">
                <a:latin typeface="+mn-lt"/>
              </a:rPr>
              <a:t>Process design evaluation should include load shape predictions so that fixed and adjustable building features can be incorporated to manage load shape.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3601" y="5247217"/>
            <a:ext cx="21074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prstClr val="black"/>
                </a:solidFill>
              </a:rPr>
              <a:t>3D Electric Profile, Full Year</a:t>
            </a:r>
          </a:p>
        </p:txBody>
      </p:sp>
      <p:sp>
        <p:nvSpPr>
          <p:cNvPr id="5" name="Rectangle 2050"/>
          <p:cNvSpPr txBox="1">
            <a:spLocks noChangeArrowheads="1"/>
          </p:cNvSpPr>
          <p:nvPr/>
        </p:nvSpPr>
        <p:spPr>
          <a:xfrm>
            <a:off x="466725" y="3575050"/>
            <a:ext cx="277495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006F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br>
              <a:rPr lang="en-US" sz="3000" b="1" dirty="0">
                <a:solidFill>
                  <a:srgbClr val="006FB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dirty="0">
                <a:solidFill>
                  <a:srgbClr val="006F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Modeling</a:t>
            </a:r>
          </a:p>
        </p:txBody>
      </p:sp>
    </p:spTree>
    <p:extLst>
      <p:ext uri="{BB962C8B-B14F-4D97-AF65-F5344CB8AC3E}">
        <p14:creationId xmlns:p14="http://schemas.microsoft.com/office/powerpoint/2010/main" val="4064993622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31EE9-B535-4F61-A7E1-979457019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Integrating ZNE and SEM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9447E-F790-45B7-9D9A-9E8BB1B9D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This paper defines four levels of ZNE and suggests continual improvement from the lowest level to higher levels:</a:t>
            </a:r>
          </a:p>
          <a:p>
            <a:r>
              <a:rPr lang="en-US" dirty="0"/>
              <a:t>ZNE as annual average</a:t>
            </a:r>
          </a:p>
          <a:p>
            <a:r>
              <a:rPr lang="en-US" dirty="0"/>
              <a:t>ZNE considering the energy inputs to the grid and a time of use basis</a:t>
            </a:r>
          </a:p>
          <a:p>
            <a:r>
              <a:rPr lang="en-US" dirty="0"/>
              <a:t>ZNE considering in addition the energy required to construct the facility</a:t>
            </a:r>
          </a:p>
          <a:p>
            <a:r>
              <a:rPr lang="en-US" dirty="0"/>
              <a:t>ZNE considering in addition transportation energy of supplies and people to the site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12A704-EB0E-40CB-9EFF-BB17EFD0F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7ECEA-DE9C-48AE-A8F8-5D8358253ED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887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E3004-7E0B-425C-8BEE-EFDF84E16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Zero Energy and Continual Improvement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F1CEA-54B4-4B0F-9186-676620C40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Definitions of zero energy often focus on metered energy use</a:t>
            </a:r>
          </a:p>
          <a:p>
            <a:r>
              <a:rPr lang="en-US" dirty="0"/>
              <a:t>If energy performance (which doesn’t count renewables) is continually improving, net zero in year N means net consumption in years N-1, N-2…etc.</a:t>
            </a:r>
          </a:p>
          <a:p>
            <a:pPr lvl="1"/>
            <a:r>
              <a:rPr lang="en-US" dirty="0"/>
              <a:t>And it also implies net positive contribution to the grid in years N+1, N+2…</a:t>
            </a:r>
          </a:p>
          <a:p>
            <a:r>
              <a:rPr lang="en-US" dirty="0"/>
              <a:t>Designers can specify an energy policy for continual improvement that brings the facility to Zero Net in a planned year</a:t>
            </a:r>
          </a:p>
          <a:p>
            <a:r>
              <a:rPr lang="en-US" dirty="0"/>
              <a:t>Outcomes are projected using a very simplified model (see Annex 1)</a:t>
            </a:r>
          </a:p>
        </p:txBody>
      </p:sp>
    </p:spTree>
    <p:extLst>
      <p:ext uri="{BB962C8B-B14F-4D97-AF65-F5344CB8AC3E}">
        <p14:creationId xmlns:p14="http://schemas.microsoft.com/office/powerpoint/2010/main" val="224303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8A661-4263-4658-B349-FC245A183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Carbon Emissions over Time</a:t>
            </a:r>
          </a:p>
        </p:txBody>
      </p:sp>
      <p:graphicFrame>
        <p:nvGraphicFramePr>
          <p:cNvPr id="60" name="Chart 59">
            <a:extLst>
              <a:ext uri="{FF2B5EF4-FFF2-40B4-BE49-F238E27FC236}">
                <a16:creationId xmlns:a16="http://schemas.microsoft.com/office/drawing/2014/main" id="{B6352EA7-F512-43D8-9937-2F6D0FE7DB9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530927" y="2007177"/>
          <a:ext cx="6206837" cy="3719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249018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8A661-4263-4658-B349-FC245A183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Carbon Emissions over Time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D17B898-46F1-430C-9E93-8433E351957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346433" y="1986244"/>
          <a:ext cx="5813571" cy="3668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23202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8CADC-6049-4AB9-B425-662B9CA8E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Cumulative Carbon Emissions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8CB90DC-EF45-4C85-9221-2F7A626374A0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2226469"/>
          <a:ext cx="7886700" cy="326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00540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B0413-91BE-42A2-A301-041AD5B18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takes a lot more solar…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205CDEE-E1F2-417B-B32C-4294D892A84E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2226469"/>
          <a:ext cx="7886700" cy="326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71551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1F4D1-A18D-4673-949C-0D57F211D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0332"/>
            <a:ext cx="7886700" cy="1426122"/>
          </a:xfrm>
        </p:spPr>
        <p:txBody>
          <a:bodyPr>
            <a:normAutofit fontScale="90000"/>
          </a:bodyPr>
          <a:lstStyle/>
          <a:p>
            <a:r>
              <a:rPr lang="en-US" dirty="0"/>
              <a:t>Transportation may not change crossover much (with lots of solar generation)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B78B526-5579-4B3C-A736-94B8ED42895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2226469"/>
          <a:ext cx="7886700" cy="326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735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91FF1-2673-4933-A8DE-7902BF9AA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Change: Forest Fires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0AA697A-C650-4DB8-8811-2C82115B2A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496" y="1825625"/>
            <a:ext cx="6527007" cy="43513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C47130-C849-404C-910E-85A785757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7ECEA-DE9C-48AE-A8F8-5D8358253E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892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33CC3-29C8-472A-B31D-B1BCCBA7E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25AFD-7B46-4CF6-BF8E-4E80129E03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Zero Net Energy concept is proving an attractive way of </a:t>
            </a:r>
            <a:r>
              <a:rPr lang="en-US" dirty="0">
                <a:solidFill>
                  <a:srgbClr val="FF0000"/>
                </a:solidFill>
              </a:rPr>
              <a:t>making efficiency visible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encouraging renewable energy use</a:t>
            </a:r>
          </a:p>
          <a:p>
            <a:r>
              <a:rPr lang="en-US" dirty="0"/>
              <a:t>Zero Net Energy will not result in zero utility bills nor in zero carbon emissions, but</a:t>
            </a:r>
          </a:p>
          <a:p>
            <a:r>
              <a:rPr lang="en-US" dirty="0"/>
              <a:t>Continual improvement can allow zero emissions at a projected year in the foreseeable future</a:t>
            </a:r>
          </a:p>
          <a:p>
            <a:r>
              <a:rPr lang="en-US" dirty="0"/>
              <a:t>Zeroing out construction energy and transportation makes the goal much more difficult and requires much greater use of renewables </a:t>
            </a:r>
          </a:p>
        </p:txBody>
      </p:sp>
    </p:spTree>
    <p:extLst>
      <p:ext uri="{BB962C8B-B14F-4D97-AF65-F5344CB8AC3E}">
        <p14:creationId xmlns:p14="http://schemas.microsoft.com/office/powerpoint/2010/main" val="38949915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AB44BAA-F108-4847-9C02-89E855994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Thank you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A166187-9441-4310-810B-B9D575898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Please contact me at </a:t>
            </a: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r>
              <a:rPr lang="en-US" dirty="0">
                <a:hlinkClick r:id="rId2"/>
              </a:rPr>
              <a:t>DGoldstein@NRDC.org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questions or comments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155DC7-3F81-4E58-92F6-B8979F6FE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7ECEA-DE9C-48AE-A8F8-5D8358253ED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9780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3DC217B-4FD2-4DA2-9716-33CC35FC8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Annex 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E77B1F-84A7-49C2-B44C-A55C79607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9727" y="7031114"/>
            <a:ext cx="7804547" cy="254448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6D989-1A66-42F7-9640-9AC13DBCF78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</p:spPr>
        <p:txBody>
          <a:bodyPr/>
          <a:lstStyle/>
          <a:p>
            <a:fld id="{F957ECEA-DE9C-48AE-A8F8-5D8358253ED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45239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[Assumptions for model]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Zero energy building uses 40% of the energy of a conventional building</a:t>
            </a:r>
          </a:p>
          <a:p>
            <a:r>
              <a:rPr lang="en-US" dirty="0"/>
              <a:t>The conventional </a:t>
            </a:r>
            <a:r>
              <a:rPr lang="en-US"/>
              <a:t>building creates about </a:t>
            </a:r>
            <a:r>
              <a:rPr lang="en-US" dirty="0"/>
              <a:t>as much emissions to construct as it does to operate over 50 years</a:t>
            </a:r>
          </a:p>
          <a:p>
            <a:r>
              <a:rPr lang="en-US" dirty="0"/>
              <a:t>The carbon intensity of emissions avoided by solar on-site is 60% of the grid average</a:t>
            </a:r>
          </a:p>
          <a:p>
            <a:r>
              <a:rPr lang="en-US" dirty="0"/>
              <a:t>Energy consumption before counting solar declines at 3% (alternately 5%) annually</a:t>
            </a:r>
          </a:p>
          <a:p>
            <a:r>
              <a:rPr lang="en-US" dirty="0"/>
              <a:t>Transportation emissions are about half the operational emissions of the conventional building</a:t>
            </a:r>
          </a:p>
          <a:p>
            <a:r>
              <a:rPr lang="en-US" dirty="0"/>
              <a:t>Grid emissions intensity stays constant in the model, but energy performance improvements may include Demand Response</a:t>
            </a:r>
          </a:p>
        </p:txBody>
      </p:sp>
    </p:spTree>
    <p:extLst>
      <p:ext uri="{BB962C8B-B14F-4D97-AF65-F5344CB8AC3E}">
        <p14:creationId xmlns:p14="http://schemas.microsoft.com/office/powerpoint/2010/main" val="11469010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3DC217B-4FD2-4DA2-9716-33CC35FC8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Annex 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E77B1F-84A7-49C2-B44C-A55C79607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9727" y="7031114"/>
            <a:ext cx="7804547" cy="254448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6D989-1A66-42F7-9640-9AC13DBCF78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</p:spPr>
        <p:txBody>
          <a:bodyPr/>
          <a:lstStyle/>
          <a:p>
            <a:fld id="{F957ECEA-DE9C-48AE-A8F8-5D8358253ED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62965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Meeting Long Term Climate Goals –California’s Experience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B6F5A9-7B49-4FC2-9BCB-16BE37EC2C63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35</a:t>
            </a:fld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5886450" y="2514600"/>
            <a:ext cx="154305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6657975" y="2000250"/>
            <a:ext cx="1000125" cy="142875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AC213D1-C87E-40CF-8384-281891B536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2626086"/>
              </p:ext>
            </p:extLst>
          </p:nvPr>
        </p:nvGraphicFramePr>
        <p:xfrm>
          <a:off x="628651" y="2112885"/>
          <a:ext cx="7973812" cy="4115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87004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331F8-83F6-448D-AB6B-C1EA5F5A3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Introduction to Zero Net Energy (ZNE)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8AD2E-D54B-404B-9A86-B66BB715E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Zero net energy goals are an important tool for meeting globally accepted climate goals (see next slide)</a:t>
            </a:r>
          </a:p>
          <a:p>
            <a:r>
              <a:rPr lang="en-US" dirty="0"/>
              <a:t>This paper describes 4 levels of “zero” with increasing levels of ambition</a:t>
            </a:r>
          </a:p>
          <a:p>
            <a:r>
              <a:rPr lang="en-US" dirty="0"/>
              <a:t>These levels can be integrated with the continual improvement goals in ISO 50001 and “Strategic Energy Management”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8A2C76-24E7-45D2-890F-DB7789A8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7ECEA-DE9C-48AE-A8F8-5D8358253E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665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U.S. Pathways to Paris’ Long-term Goals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A992F6-0A7B-334A-9D55-6AB578A2FA35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988F4A5-06E7-4C39-B9C2-A0945A50049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06693" y="1612900"/>
          <a:ext cx="8165807" cy="4875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42663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E4292-8083-43C2-912A-66CE1F97B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939" y="665826"/>
            <a:ext cx="7842939" cy="754602"/>
          </a:xfrm>
        </p:spPr>
        <p:txBody>
          <a:bodyPr>
            <a:noAutofit/>
          </a:bodyPr>
          <a:lstStyle/>
          <a:p>
            <a:r>
              <a:rPr lang="en-US" sz="4500" dirty="0"/>
              <a:t>“Nothing is better than zero”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1FCE0-B877-40E7-BB16-A6B099E241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8939" y="1802167"/>
            <a:ext cx="5131775" cy="4190260"/>
          </a:xfrm>
        </p:spPr>
        <p:txBody>
          <a:bodyPr/>
          <a:lstStyle/>
          <a:p>
            <a:r>
              <a:rPr lang="en-US" sz="1800" dirty="0"/>
              <a:t>Zero Net Energy has attracted rapidly growing interest around the world</a:t>
            </a:r>
          </a:p>
          <a:p>
            <a:r>
              <a:rPr lang="en-US" sz="1800" dirty="0"/>
              <a:t>Growth rates of projected and verified Zero Energy </a:t>
            </a:r>
            <a:r>
              <a:rPr lang="en-US" sz="1800" i="1" dirty="0"/>
              <a:t>buildings</a:t>
            </a:r>
            <a:r>
              <a:rPr lang="en-US" sz="1800" dirty="0"/>
              <a:t> are continuing to be high</a:t>
            </a:r>
          </a:p>
          <a:p>
            <a:pPr lvl="1"/>
            <a:r>
              <a:rPr lang="en-US" sz="1800" dirty="0"/>
              <a:t>Some </a:t>
            </a:r>
            <a:r>
              <a:rPr lang="en-US" sz="1800" i="1" dirty="0"/>
              <a:t>industrial facilities </a:t>
            </a:r>
            <a:r>
              <a:rPr lang="en-US" sz="1800" dirty="0"/>
              <a:t>claim Zero Energy performance</a:t>
            </a:r>
          </a:p>
          <a:p>
            <a:r>
              <a:rPr lang="en-US" sz="1800" dirty="0"/>
              <a:t>Zero Energy is an easily understood concept that </a:t>
            </a:r>
            <a:r>
              <a:rPr lang="en-US" sz="1800" b="1" i="1" dirty="0">
                <a:solidFill>
                  <a:schemeClr val="accent6"/>
                </a:solidFill>
              </a:rPr>
              <a:t>helps make efficiency visible</a:t>
            </a:r>
          </a:p>
          <a:p>
            <a:r>
              <a:rPr lang="en-US" sz="1800" dirty="0"/>
              <a:t>Zero Energy </a:t>
            </a:r>
            <a:r>
              <a:rPr lang="en-US" sz="1800" i="1" dirty="0"/>
              <a:t>buildings</a:t>
            </a:r>
            <a:r>
              <a:rPr lang="en-US" sz="1800" dirty="0"/>
              <a:t> </a:t>
            </a:r>
            <a:r>
              <a:rPr lang="en-US" sz="1800" b="1" i="1" dirty="0">
                <a:solidFill>
                  <a:schemeClr val="accent6"/>
                </a:solidFill>
              </a:rPr>
              <a:t>may not cost more to build </a:t>
            </a:r>
            <a:r>
              <a:rPr lang="en-US" sz="1800" dirty="0"/>
              <a:t>than conventional practice, but they provide non-energy benefits such as comfort, health, etc.</a:t>
            </a:r>
          </a:p>
          <a:p>
            <a:pPr lvl="1"/>
            <a:r>
              <a:rPr lang="en-US" sz="1650" dirty="0"/>
              <a:t>Zero Energy </a:t>
            </a:r>
            <a:r>
              <a:rPr lang="en-US" sz="1650" i="1" dirty="0"/>
              <a:t>industrial plants </a:t>
            </a:r>
            <a:r>
              <a:rPr lang="en-US" sz="1650" dirty="0"/>
              <a:t>may also provide improved profitability and quality</a:t>
            </a:r>
          </a:p>
          <a:p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531358A0-2168-4192-A9CD-C56A330C88E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r="7785"/>
          <a:stretch>
            <a:fillRect/>
          </a:stretch>
        </p:blipFill>
        <p:spPr>
          <a:xfrm>
            <a:off x="5354692" y="2066920"/>
            <a:ext cx="3534333" cy="2790742"/>
          </a:xfrm>
        </p:spPr>
      </p:pic>
    </p:spTree>
    <p:extLst>
      <p:ext uri="{BB962C8B-B14F-4D97-AF65-F5344CB8AC3E}">
        <p14:creationId xmlns:p14="http://schemas.microsoft.com/office/powerpoint/2010/main" val="1915562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FA65C-D871-4CC0-8B76-868E20C23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A2375-B40E-4A96-B396-A3E18BAE5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What do we mean by zero?</a:t>
            </a:r>
          </a:p>
          <a:p>
            <a:pPr lvl="1"/>
            <a:r>
              <a:rPr lang="en-US" dirty="0"/>
              <a:t>Zero Net Energy does not mean zero energy bills</a:t>
            </a:r>
          </a:p>
          <a:p>
            <a:pPr lvl="1"/>
            <a:r>
              <a:rPr lang="en-US" dirty="0"/>
              <a:t>After Zero Net Energy facilities--or even stand-alone solar and wind energy--become common, Zero Net Energy does not mean zero emissions from the grid </a:t>
            </a:r>
          </a:p>
          <a:p>
            <a:r>
              <a:rPr lang="en-US" dirty="0"/>
              <a:t>Key questions this talk will address:</a:t>
            </a:r>
          </a:p>
          <a:p>
            <a:pPr lvl="1"/>
            <a:r>
              <a:rPr lang="en-US" dirty="0"/>
              <a:t>What is the scope of a Zero Energy facility: how do you count energy?</a:t>
            </a:r>
          </a:p>
          <a:p>
            <a:pPr lvl="1"/>
            <a:r>
              <a:rPr lang="en-US" dirty="0"/>
              <a:t>How can you zero out </a:t>
            </a:r>
            <a:r>
              <a:rPr lang="en-US" b="1" i="1" dirty="0"/>
              <a:t>emissions</a:t>
            </a:r>
            <a:r>
              <a:rPr lang="en-US" dirty="0"/>
              <a:t>?</a:t>
            </a:r>
          </a:p>
          <a:p>
            <a:pPr lvl="2"/>
            <a:r>
              <a:rPr lang="en-US" dirty="0"/>
              <a:t>What if you count supply chain energy of construction of the facility?</a:t>
            </a:r>
          </a:p>
          <a:p>
            <a:pPr lvl="2"/>
            <a:r>
              <a:rPr lang="en-US" dirty="0"/>
              <a:t>What if you count transportation energy to service it?</a:t>
            </a:r>
          </a:p>
          <a:p>
            <a:pPr lvl="1"/>
            <a:r>
              <a:rPr lang="en-US" dirty="0"/>
              <a:t>How does a Zero Energy goal fit into an Energy Management System that is built around </a:t>
            </a:r>
            <a:r>
              <a:rPr lang="en-US" b="1" i="1" dirty="0"/>
              <a:t>continual improvement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3149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we net out production and consumption?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 definitions globally look at </a:t>
            </a:r>
            <a:r>
              <a:rPr lang="en-US" b="1" i="1" dirty="0"/>
              <a:t>accumulated annual energy consumption </a:t>
            </a:r>
            <a:r>
              <a:rPr lang="en-US" dirty="0"/>
              <a:t>and </a:t>
            </a:r>
            <a:r>
              <a:rPr lang="en-US" b="1" i="1" dirty="0"/>
              <a:t>accumulated on-site renewable energy production</a:t>
            </a:r>
          </a:p>
          <a:p>
            <a:r>
              <a:rPr lang="en-US" dirty="0"/>
              <a:t>When production equals consumption this is called Zero Net Energy</a:t>
            </a:r>
          </a:p>
          <a:p>
            <a:r>
              <a:rPr lang="en-US" dirty="0"/>
              <a:t>But this metric has complexities that will be discussed next</a:t>
            </a:r>
          </a:p>
        </p:txBody>
      </p:sp>
      <p:sp>
        <p:nvSpPr>
          <p:cNvPr id="4" name="AutoShape 2" descr="Page 8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215860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24F53-A68E-49B1-B056-CFB98E0D0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Zero Net Energy is the same thing as 100% renewable energy, right?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543BA-2881-4730-9EFF-C1B0C914B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exactly:</a:t>
            </a:r>
          </a:p>
          <a:p>
            <a:pPr lvl="1"/>
            <a:r>
              <a:rPr lang="en-US" dirty="0"/>
              <a:t>100% renewables can be achieved by just spending money, while ZNE requires thought and action within the facility</a:t>
            </a:r>
          </a:p>
          <a:p>
            <a:pPr lvl="1"/>
            <a:r>
              <a:rPr lang="en-US" dirty="0"/>
              <a:t>100% renewables might include renewable energy far removed from the plant site (such as solar in Sri Lanka for a plant in Alabama)</a:t>
            </a:r>
          </a:p>
          <a:p>
            <a:pPr lvl="2"/>
            <a:r>
              <a:rPr lang="en-US" dirty="0"/>
              <a:t>Are the offsite renewables additional? How do we know?</a:t>
            </a:r>
          </a:p>
          <a:p>
            <a:r>
              <a:rPr lang="en-US" dirty="0"/>
              <a:t>ZNE </a:t>
            </a:r>
            <a:r>
              <a:rPr lang="en-US" i="1" dirty="0"/>
              <a:t>buildings</a:t>
            </a:r>
            <a:r>
              <a:rPr lang="en-US" dirty="0"/>
              <a:t> almost always are extremely efficient: efficiency comes first and renewables second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FB9CC7-17C6-4D92-931F-E58DC9778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7ECEA-DE9C-48AE-A8F8-5D8358253E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2190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1772</TotalTime>
  <Words>1757</Words>
  <Application>Microsoft Office PowerPoint</Application>
  <PresentationFormat>On-screen Show (4:3)</PresentationFormat>
  <Paragraphs>198</Paragraphs>
  <Slides>35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Calibri Light</vt:lpstr>
      <vt:lpstr>Georgia</vt:lpstr>
      <vt:lpstr>Trebuchet MS</vt:lpstr>
      <vt:lpstr>Wingdings</vt:lpstr>
      <vt:lpstr>1_Office Theme</vt:lpstr>
      <vt:lpstr>Something IS better than Zero: Integrating Continual Improvement and Zero Energy Goals Presented At  ACEEE Industrial Energy Efficiency Summer Study 13 August 2019</vt:lpstr>
      <vt:lpstr>Climate Change: Melting Glaciers</vt:lpstr>
      <vt:lpstr>Climate Change: Forest Fires</vt:lpstr>
      <vt:lpstr>Introduction to Zero Net Energy (ZNE)</vt:lpstr>
      <vt:lpstr>U.S. Pathways to Paris’ Long-term Goals</vt:lpstr>
      <vt:lpstr>“Nothing is better than zero”</vt:lpstr>
      <vt:lpstr>But…</vt:lpstr>
      <vt:lpstr>How do we net out production and consumption?</vt:lpstr>
      <vt:lpstr>Zero Net Energy is the same thing as 100% renewable energy, right?</vt:lpstr>
      <vt:lpstr>Renewable Energy Production:  where do we draw the boundaries?</vt:lpstr>
      <vt:lpstr>How do existing ZNE Standards draw these geographic boundaries?</vt:lpstr>
      <vt:lpstr>How do existing ZNE Standards draw these temporal boundaries?</vt:lpstr>
      <vt:lpstr>        The Electric Grid</vt:lpstr>
      <vt:lpstr>Diurnal Variation: the “Duck Curve”</vt:lpstr>
      <vt:lpstr>This is the duck: (net electricity loads in California vs. time of day)</vt:lpstr>
      <vt:lpstr>California GHG Emissions Factors 2018</vt:lpstr>
      <vt:lpstr>Energy efficiency remains essential to address annual variation</vt:lpstr>
      <vt:lpstr>Opportunities for Consumer Integration with Grid</vt:lpstr>
      <vt:lpstr>Facility  Load Curve</vt:lpstr>
      <vt:lpstr>Teaching the Duck to Fly”</vt:lpstr>
      <vt:lpstr>Seasonal variation</vt:lpstr>
      <vt:lpstr>Process design evaluation should include load shape predictions so that fixed and adjustable building features can be incorporated to manage load shape.</vt:lpstr>
      <vt:lpstr>Integrating ZNE and SEM</vt:lpstr>
      <vt:lpstr>Zero Energy and Continual Improvement</vt:lpstr>
      <vt:lpstr>      Carbon Emissions over Time</vt:lpstr>
      <vt:lpstr>      Carbon Emissions over Time</vt:lpstr>
      <vt:lpstr>Cumulative Carbon Emissions</vt:lpstr>
      <vt:lpstr>It takes a lot more solar…</vt:lpstr>
      <vt:lpstr>Transportation may not change crossover much (with lots of solar generation)</vt:lpstr>
      <vt:lpstr>Conclusions</vt:lpstr>
      <vt:lpstr>Thank you</vt:lpstr>
      <vt:lpstr>Annex 1</vt:lpstr>
      <vt:lpstr>[Assumptions for model]</vt:lpstr>
      <vt:lpstr>Annex 2</vt:lpstr>
      <vt:lpstr>Meeting Long Term Climate Goals –California’s Experience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Strategic Value of Industrial SEM in Limiting Climate Pollution  Presented At The 2017 ACEEE Summer Study on Energy Efficiency in Buildings Asilomar, California</dc:title>
  <dc:creator>Goldstein, David</dc:creator>
  <cp:lastModifiedBy>Goldstein, David</cp:lastModifiedBy>
  <cp:revision>109</cp:revision>
  <cp:lastPrinted>2018-04-11T22:29:02Z</cp:lastPrinted>
  <dcterms:created xsi:type="dcterms:W3CDTF">2017-07-14T22:34:53Z</dcterms:created>
  <dcterms:modified xsi:type="dcterms:W3CDTF">2019-08-05T22:28:34Z</dcterms:modified>
</cp:coreProperties>
</file>